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8" r:id="rId3"/>
    <p:sldId id="267" r:id="rId4"/>
    <p:sldId id="272" r:id="rId5"/>
    <p:sldId id="274" r:id="rId6"/>
    <p:sldId id="276" r:id="rId7"/>
    <p:sldId id="278" r:id="rId8"/>
    <p:sldId id="281" r:id="rId9"/>
    <p:sldId id="257" r:id="rId10"/>
    <p:sldId id="259" r:id="rId11"/>
    <p:sldId id="258" r:id="rId12"/>
    <p:sldId id="260" r:id="rId13"/>
    <p:sldId id="261" r:id="rId14"/>
    <p:sldId id="262" r:id="rId15"/>
    <p:sldId id="264" r:id="rId16"/>
    <p:sldId id="263" r:id="rId17"/>
    <p:sldId id="265" r:id="rId18"/>
  </p:sldIdLst>
  <p:sldSz cx="9144000" cy="6858000" type="screen4x3"/>
  <p:notesSz cx="6669088" cy="9928225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4" y="-1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tags" Target="tags/tag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CA5C5-AEB5-46BE-9E27-A92248F6AD90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87D1D-FD30-42A0-8E66-67E795B5BE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1699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1A8C6-22A0-454E-AAF1-CE6651B1FE7D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320BC-0E00-489E-8666-AC6034C3EB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0843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B9A89A-74D5-49C3-ADA4-E33EAE85E81F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169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CE2596-FFAD-4AC2-B045-D126C65414B5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675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BBD75-9ADE-437C-99D5-76C6572CD684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105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1218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729882-958B-46E2-A84C-D7C33D0C3587}" type="slidenum">
              <a:rPr lang="en-AU" altLang="en-US"/>
              <a:pPr/>
              <a:t>5</a:t>
            </a:fld>
            <a:endParaRPr lang="en-AU" alt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530725"/>
            <a:ext cx="4984750" cy="4651375"/>
          </a:xfrm>
        </p:spPr>
        <p:txBody>
          <a:bodyPr/>
          <a:lstStyle/>
          <a:p>
            <a:pPr>
              <a:buFontTx/>
              <a:buChar char="•"/>
            </a:pPr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620768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9E6A0A-6B56-416F-AE50-25A8D235CEA0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3611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AB0579-4ABB-4A72-9403-55F353A6A483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106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3735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D01471-A925-4C38-A3DA-C35484BF407C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2751743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84BC703-3896-419B-B3D6-9E6F7A583D1F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866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0985-6B8D-42C5-8786-C730F58FC0EF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015901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0985-6B8D-42C5-8786-C730F58FC0EF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429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0985-6B8D-42C5-8786-C730F58FC0EF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327920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0985-6B8D-42C5-8786-C730F58FC0EF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525902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0985-6B8D-42C5-8786-C730F58FC0EF}" type="datetime1">
              <a:rPr lang="en-AU" smtClean="0"/>
              <a:t>22/09/16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952538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0985-6B8D-42C5-8786-C730F58FC0EF}" type="datetime1">
              <a:rPr lang="en-AU" smtClean="0"/>
              <a:t>22/09/16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911479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1823705E-3C6A-4678-9A9B-7584645ECCEC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4631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84B1-5351-4958-8F6F-2A7A564C932F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2863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677" y="274638"/>
            <a:ext cx="649089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195677" y="1600201"/>
            <a:ext cx="6490891" cy="4525963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9902958"/>
      </p:ext>
    </p:extLst>
  </p:cSld>
  <p:clrMapOvr>
    <a:masterClrMapping/>
  </p:clrMapOvr>
  <p:transition xmlns:p14="http://schemas.microsoft.com/office/powerpoint/2010/main"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90DF-C6F7-477E-BA18-9CAF1CC8BF8A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791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CEF29-201A-4155-B1C1-108907810027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333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81A2-4D83-4F57-A7DB-94EB46FCD706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886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10F58-5D02-43D6-978B-C0D19B78F47C}" type="datetime1">
              <a:rPr lang="en-AU" smtClean="0"/>
              <a:t>22/09/16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202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F6AC-3D9B-4F63-A3CF-1C6F2C2CF5FA}" type="datetime1">
              <a:rPr lang="en-AU" smtClean="0"/>
              <a:t>22/09/16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465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9CB6-F521-4720-9C58-54ECB51802D1}" type="datetime1">
              <a:rPr lang="en-AU" smtClean="0"/>
              <a:t>22/09/16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784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46C02-B9F3-4F1C-AA0D-80D146D548A0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332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C955-C88D-4180-AE62-3EE46A97979B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651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20E10985-6B8D-42C5-8786-C730F58FC0EF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1AF5482-9222-4886-84A2-A21B3C7DA8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341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NUL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691730"/>
          </a:xfrm>
        </p:spPr>
        <p:txBody>
          <a:bodyPr>
            <a:normAutofit/>
          </a:bodyPr>
          <a:lstStyle/>
          <a:p>
            <a:r>
              <a:rPr lang="en-AU" sz="9600" dirty="0" smtClean="0"/>
              <a:t>CAP Course</a:t>
            </a:r>
            <a:endParaRPr lang="en-AU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3096344"/>
          </a:xfrm>
        </p:spPr>
        <p:txBody>
          <a:bodyPr>
            <a:normAutofit/>
          </a:bodyPr>
          <a:lstStyle/>
          <a:p>
            <a:pPr marL="1793875" algn="l"/>
            <a:r>
              <a:rPr lang="en-AU" sz="5600" b="1" dirty="0" smtClean="0">
                <a:solidFill>
                  <a:srgbClr val="FF0000"/>
                </a:solidFill>
              </a:rPr>
              <a:t>C</a:t>
            </a:r>
            <a:r>
              <a:rPr lang="en-AU" b="1" dirty="0" smtClean="0">
                <a:solidFill>
                  <a:srgbClr val="FF0000"/>
                </a:solidFill>
              </a:rPr>
              <a:t>  </a:t>
            </a:r>
            <a:r>
              <a:rPr lang="en-AU" b="1" dirty="0" smtClean="0"/>
              <a:t>AREER</a:t>
            </a:r>
            <a:endParaRPr lang="en-AU" b="1" dirty="0"/>
          </a:p>
          <a:p>
            <a:pPr marL="1793875" algn="l"/>
            <a:r>
              <a:rPr lang="en-AU" sz="5600" b="1" dirty="0" smtClean="0">
                <a:solidFill>
                  <a:srgbClr val="FF0000"/>
                </a:solidFill>
              </a:rPr>
              <a:t>A</a:t>
            </a:r>
            <a:r>
              <a:rPr lang="en-AU" b="1" dirty="0" smtClean="0">
                <a:solidFill>
                  <a:srgbClr val="FF0000"/>
                </a:solidFill>
              </a:rPr>
              <a:t>  </a:t>
            </a:r>
            <a:r>
              <a:rPr lang="en-AU" b="1" dirty="0" smtClean="0"/>
              <a:t>DVANCEMENT </a:t>
            </a:r>
          </a:p>
          <a:p>
            <a:pPr marL="1793875" algn="l"/>
            <a:r>
              <a:rPr lang="en-AU" sz="5600" b="1" dirty="0" smtClean="0">
                <a:solidFill>
                  <a:srgbClr val="FF0000"/>
                </a:solidFill>
              </a:rPr>
              <a:t>P</a:t>
            </a:r>
            <a:r>
              <a:rPr lang="en-AU" sz="4800" b="1" dirty="0" smtClean="0">
                <a:solidFill>
                  <a:srgbClr val="FF0000"/>
                </a:solidFill>
              </a:rPr>
              <a:t> </a:t>
            </a:r>
            <a:r>
              <a:rPr lang="en-AU" b="1" dirty="0" smtClean="0">
                <a:solidFill>
                  <a:srgbClr val="FF0000"/>
                </a:solidFill>
              </a:rPr>
              <a:t> </a:t>
            </a:r>
            <a:r>
              <a:rPr lang="en-AU" b="1" dirty="0" smtClean="0"/>
              <a:t>ROGRAM</a:t>
            </a:r>
            <a:endParaRPr lang="en-A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136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How the Course is </a:t>
            </a:r>
            <a:r>
              <a:rPr lang="en-AU" b="1" dirty="0" smtClean="0">
                <a:solidFill>
                  <a:srgbClr val="00B050"/>
                </a:solidFill>
              </a:rPr>
              <a:t>organised?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You return to school for Year 11, but follow an alternative program</a:t>
            </a:r>
          </a:p>
          <a:p>
            <a:endParaRPr lang="en-AU" b="1" dirty="0" smtClean="0"/>
          </a:p>
          <a:p>
            <a:r>
              <a:rPr lang="en-AU" b="1" dirty="0" smtClean="0"/>
              <a:t>You are in the same class for every subject and have a limited number of teachers.</a:t>
            </a:r>
          </a:p>
          <a:p>
            <a:endParaRPr lang="en-AU" b="1" dirty="0" smtClean="0"/>
          </a:p>
          <a:p>
            <a:r>
              <a:rPr lang="en-AU" b="1" dirty="0" smtClean="0"/>
              <a:t>There is a maximum of 18 students per class.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8308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What subjects will you study?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AU" b="1" dirty="0" smtClean="0"/>
              <a:t>English Studies</a:t>
            </a:r>
          </a:p>
          <a:p>
            <a:pPr lvl="1"/>
            <a:r>
              <a:rPr lang="en-AU" b="1" dirty="0"/>
              <a:t>D</a:t>
            </a:r>
            <a:r>
              <a:rPr lang="en-AU" b="1" dirty="0" smtClean="0"/>
              <a:t>esign &amp; Technology</a:t>
            </a:r>
          </a:p>
          <a:p>
            <a:pPr lvl="1"/>
            <a:r>
              <a:rPr lang="en-AU" b="1" dirty="0" smtClean="0"/>
              <a:t>Work Studies – to give you job related skills</a:t>
            </a:r>
          </a:p>
          <a:p>
            <a:pPr lvl="1"/>
            <a:r>
              <a:rPr lang="en-AU" b="1" dirty="0" smtClean="0"/>
              <a:t>Computing Applications</a:t>
            </a:r>
          </a:p>
          <a:p>
            <a:pPr lvl="1"/>
            <a:r>
              <a:rPr lang="en-AU" b="1" dirty="0" smtClean="0"/>
              <a:t>Up to a Certificate II in one of the following</a:t>
            </a:r>
          </a:p>
          <a:p>
            <a:pPr lvl="2"/>
            <a:r>
              <a:rPr lang="en-AU" b="1" dirty="0" smtClean="0"/>
              <a:t>Hospitality</a:t>
            </a:r>
          </a:p>
          <a:p>
            <a:pPr lvl="2"/>
            <a:r>
              <a:rPr lang="en-AU" b="1" dirty="0" smtClean="0"/>
              <a:t>Metals and Engineering</a:t>
            </a:r>
          </a:p>
          <a:p>
            <a:pPr lvl="2"/>
            <a:r>
              <a:rPr lang="en-AU" b="1" dirty="0" smtClean="0"/>
              <a:t>Construction</a:t>
            </a:r>
          </a:p>
          <a:p>
            <a:pPr lvl="2"/>
            <a:r>
              <a:rPr lang="en-AU" b="1" dirty="0" smtClean="0"/>
              <a:t>Primary Industries</a:t>
            </a:r>
            <a:endParaRPr lang="en-AU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11</a:t>
            </a:fld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5076056" y="4437112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rgbClr val="FF0000"/>
                </a:solidFill>
              </a:rPr>
              <a:t>Normally it would take 2 years at School to get a Certificate II in a VET Course – you fast track this to do it in one year </a:t>
            </a:r>
            <a:endParaRPr lang="en-AU" sz="2000" b="1" dirty="0">
              <a:solidFill>
                <a:srgbClr val="FF0000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4716016" y="4221088"/>
            <a:ext cx="288032" cy="1656184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86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What will the Timetable be like?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/>
          <a:lstStyle/>
          <a:p>
            <a:r>
              <a:rPr lang="en-AU" dirty="0" smtClean="0"/>
              <a:t>Terms 1, 2 and 3 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12</a:t>
            </a:fld>
            <a:endParaRPr lang="en-AU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406033"/>
              </p:ext>
            </p:extLst>
          </p:nvPr>
        </p:nvGraphicFramePr>
        <p:xfrm>
          <a:off x="1259632" y="2492896"/>
          <a:ext cx="6576392" cy="4789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6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57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MONDAY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TUESDAY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WEDNESDAY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THURSDAY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FRIDAY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8:20 – 2:30</a:t>
                      </a:r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8:20 – 1:30</a:t>
                      </a:r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8:20 – 2:30</a:t>
                      </a:r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06592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 (may find employment or work experience).</a:t>
                      </a:r>
                      <a:endParaRPr lang="en-AU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CLASSES ALL DAY</a:t>
                      </a:r>
                      <a:endParaRPr lang="en-AU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FREE </a:t>
                      </a:r>
                      <a:r>
                        <a:rPr kumimoji="0" lang="en-A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(may find employment or work experience).</a:t>
                      </a:r>
                    </a:p>
                    <a:p>
                      <a:pPr algn="ctr"/>
                      <a:endParaRPr lang="en-AU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MORNING CLASSES + Class</a:t>
                      </a:r>
                      <a:r>
                        <a:rPr lang="en-AU" baseline="0" dirty="0" smtClean="0"/>
                        <a:t> during normal </a:t>
                      </a:r>
                      <a:r>
                        <a:rPr lang="en-AU" baseline="0" dirty="0" err="1" smtClean="0"/>
                        <a:t>sprot</a:t>
                      </a:r>
                      <a:r>
                        <a:rPr lang="en-AU" baseline="0" dirty="0" smtClean="0"/>
                        <a:t> time.</a:t>
                      </a:r>
                      <a:endParaRPr lang="en-AU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CLASSES ALL DAY</a:t>
                      </a:r>
                      <a:endParaRPr lang="en-AU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9196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VET</a:t>
                      </a:r>
                      <a:endParaRPr lang="en-A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VET</a:t>
                      </a:r>
                      <a:endParaRPr lang="en-A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2:30 – 5:30 or 2.00–5.00</a:t>
                      </a:r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2:30 – 5:30 or 2.00-5.00</a:t>
                      </a:r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198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Term 4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240360"/>
          </a:xfrm>
        </p:spPr>
        <p:txBody>
          <a:bodyPr>
            <a:normAutofit/>
          </a:bodyPr>
          <a:lstStyle/>
          <a:p>
            <a:r>
              <a:rPr lang="en-AU" b="1" dirty="0" smtClean="0"/>
              <a:t>Term 4</a:t>
            </a:r>
          </a:p>
          <a:p>
            <a:pPr lvl="1"/>
            <a:r>
              <a:rPr lang="en-AU" b="1" dirty="0" smtClean="0">
                <a:solidFill>
                  <a:srgbClr val="FF0000"/>
                </a:solidFill>
              </a:rPr>
              <a:t>You continue to attend your VET Trade Training Course on Monday and Wednesday afternoons</a:t>
            </a:r>
            <a:r>
              <a:rPr lang="en-AU" b="1" dirty="0" smtClean="0"/>
              <a:t>.</a:t>
            </a:r>
          </a:p>
          <a:p>
            <a:pPr marL="457200" lvl="1" indent="0">
              <a:buNone/>
            </a:pPr>
            <a:endParaRPr lang="en-AU" b="1" dirty="0" smtClean="0"/>
          </a:p>
          <a:p>
            <a:pPr lvl="1"/>
            <a:r>
              <a:rPr lang="en-AU" b="1" dirty="0" smtClean="0"/>
              <a:t>If you are not 17 or you do not have employment by the end of term 3 – you will do Work Experience on the days you do not have the VET Courses. </a:t>
            </a:r>
            <a:r>
              <a:rPr lang="en-AU" b="1" dirty="0" smtClean="0">
                <a:solidFill>
                  <a:srgbClr val="FF0000"/>
                </a:solidFill>
              </a:rPr>
              <a:t>Your CAP classes are finished end of Term 3.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0250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About the VET Courses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>
            <a:normAutofit/>
          </a:bodyPr>
          <a:lstStyle/>
          <a:p>
            <a:r>
              <a:rPr lang="en-AU" dirty="0" smtClean="0"/>
              <a:t>Each VET course has a compulsory 2 weeks of Work Placement during the Year.</a:t>
            </a:r>
          </a:p>
          <a:p>
            <a:r>
              <a:rPr lang="en-AU" dirty="0" smtClean="0"/>
              <a:t>Depending which Trade Course you select, where you study these.</a:t>
            </a:r>
          </a:p>
          <a:p>
            <a:pPr marL="457200" lvl="1" indent="0">
              <a:buNone/>
            </a:pP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14</a:t>
            </a:fld>
            <a:endParaRPr lang="en-AU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61715"/>
              </p:ext>
            </p:extLst>
          </p:nvPr>
        </p:nvGraphicFramePr>
        <p:xfrm>
          <a:off x="971600" y="3356992"/>
          <a:ext cx="7128792" cy="3401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Course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Location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Hospitality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North Lakes High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Metals and Engineering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Gorokan High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Construction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Wadalba Community</a:t>
                      </a:r>
                      <a:r>
                        <a:rPr lang="en-AU" sz="2400" baseline="0" dirty="0" smtClean="0"/>
                        <a:t> School &amp; Lake Munmorah High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5456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Primary Industries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/>
                        <a:t>Wyong High</a:t>
                      </a:r>
                      <a:endParaRPr lang="en-A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41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rgbClr val="00B050"/>
                </a:solidFill>
              </a:rPr>
              <a:t>Cost of TTC VET Courses + CAP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752528"/>
          </a:xfrm>
        </p:spPr>
        <p:txBody>
          <a:bodyPr/>
          <a:lstStyle/>
          <a:p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r>
              <a:rPr lang="en-AU" b="1" dirty="0" smtClean="0"/>
              <a:t>The cost of the each VET Course is $360</a:t>
            </a:r>
          </a:p>
          <a:p>
            <a:r>
              <a:rPr lang="en-AU" b="1" dirty="0" smtClean="0"/>
              <a:t>This covers:</a:t>
            </a:r>
          </a:p>
          <a:p>
            <a:pPr lvl="1"/>
            <a:r>
              <a:rPr lang="en-AU" b="1" dirty="0" smtClean="0"/>
              <a:t>Safety Gear </a:t>
            </a:r>
          </a:p>
          <a:p>
            <a:pPr lvl="1"/>
            <a:r>
              <a:rPr lang="en-AU" b="1" dirty="0" smtClean="0"/>
              <a:t>Safety Clothing PPE – </a:t>
            </a:r>
            <a:r>
              <a:rPr lang="en-AU" b="1" dirty="0" err="1" smtClean="0"/>
              <a:t>eg</a:t>
            </a:r>
            <a:r>
              <a:rPr lang="en-AU" b="1" dirty="0" smtClean="0"/>
              <a:t> Shirts, boots, etc.</a:t>
            </a:r>
          </a:p>
          <a:p>
            <a:pPr lvl="1"/>
            <a:r>
              <a:rPr lang="en-AU" b="1" dirty="0" smtClean="0"/>
              <a:t>Course booklets for the Trade course (not CAP)</a:t>
            </a:r>
          </a:p>
          <a:p>
            <a:pPr lvl="1"/>
            <a:r>
              <a:rPr lang="en-AU" b="1" dirty="0" smtClean="0"/>
              <a:t>Hospitality Kit </a:t>
            </a:r>
            <a:r>
              <a:rPr lang="en-AU" sz="2400" b="1" dirty="0" smtClean="0"/>
              <a:t>(for those who do that course NOT shoes)</a:t>
            </a:r>
          </a:p>
          <a:p>
            <a:pPr lvl="1"/>
            <a:r>
              <a:rPr lang="en-AU" b="1" dirty="0" smtClean="0"/>
              <a:t>Materials and resources for projects.</a:t>
            </a:r>
          </a:p>
          <a:p>
            <a:pPr lvl="1"/>
            <a:r>
              <a:rPr lang="en-AU" b="1" dirty="0" smtClean="0"/>
              <a:t>Some Courses do the First Aid Certificate.</a:t>
            </a:r>
            <a:endParaRPr lang="en-AU" b="1" dirty="0"/>
          </a:p>
          <a:p>
            <a:pPr marL="0" indent="0">
              <a:buNone/>
            </a:pPr>
            <a:endParaRPr lang="en-AU" dirty="0" smtClean="0"/>
          </a:p>
          <a:p>
            <a:pPr lvl="1"/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15</a:t>
            </a:fld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467544" y="5517232"/>
            <a:ext cx="8285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AU" b="1" dirty="0" smtClean="0">
              <a:solidFill>
                <a:srgbClr val="FF0000"/>
              </a:solidFill>
            </a:endParaRPr>
          </a:p>
          <a:p>
            <a:pPr algn="ctr"/>
            <a:r>
              <a:rPr lang="en-AU" b="1" dirty="0" smtClean="0">
                <a:solidFill>
                  <a:srgbClr val="FF0000"/>
                </a:solidFill>
              </a:rPr>
              <a:t>NOTE:  </a:t>
            </a:r>
          </a:p>
          <a:p>
            <a:pPr marL="285750" indent="-285750">
              <a:buFont typeface="Arial" charset="0"/>
              <a:buChar char="•"/>
            </a:pPr>
            <a:r>
              <a:rPr lang="en-AU" sz="1400" b="1" dirty="0" smtClean="0">
                <a:solidFill>
                  <a:srgbClr val="FF0000"/>
                </a:solidFill>
              </a:rPr>
              <a:t>Half deposit of the fees must be paid before the end of </a:t>
            </a:r>
            <a:r>
              <a:rPr lang="en-AU" sz="1400" b="1" dirty="0">
                <a:solidFill>
                  <a:srgbClr val="FF0000"/>
                </a:solidFill>
              </a:rPr>
              <a:t>T</a:t>
            </a:r>
            <a:r>
              <a:rPr lang="en-AU" sz="1400" b="1" dirty="0" smtClean="0">
                <a:solidFill>
                  <a:srgbClr val="FF0000"/>
                </a:solidFill>
              </a:rPr>
              <a:t>erm 3</a:t>
            </a:r>
          </a:p>
          <a:p>
            <a:pPr marL="285750" indent="-285750">
              <a:buFont typeface="Arial" charset="0"/>
              <a:buChar char="•"/>
            </a:pPr>
            <a:r>
              <a:rPr lang="en-AU" sz="1400" b="1" u="sng" dirty="0" smtClean="0">
                <a:solidFill>
                  <a:srgbClr val="FF0000"/>
                </a:solidFill>
              </a:rPr>
              <a:t>The total cost is due in term 4.</a:t>
            </a:r>
            <a:r>
              <a:rPr lang="en-AU" sz="1400" b="1" dirty="0" smtClean="0">
                <a:solidFill>
                  <a:srgbClr val="FF0000"/>
                </a:solidFill>
              </a:rPr>
              <a:t> Only students who have paid the full amount will be considered for enrolment in this program.</a:t>
            </a:r>
          </a:p>
          <a:p>
            <a:pPr algn="ctr"/>
            <a:endParaRPr lang="en-A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14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rgbClr val="00B050"/>
                </a:solidFill>
              </a:rPr>
              <a:t>Enrolment in the CAP Course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45023"/>
          </a:xfrm>
        </p:spPr>
        <p:txBody>
          <a:bodyPr/>
          <a:lstStyle/>
          <a:p>
            <a:endParaRPr lang="en-AU" dirty="0" smtClean="0"/>
          </a:p>
          <a:p>
            <a:endParaRPr lang="en-AU" b="1" dirty="0"/>
          </a:p>
          <a:p>
            <a:endParaRPr lang="en-AU" b="1" dirty="0" smtClean="0"/>
          </a:p>
          <a:p>
            <a:r>
              <a:rPr lang="en-AU" b="1" dirty="0" smtClean="0"/>
              <a:t>Complete the CAP Course Selection Form</a:t>
            </a:r>
          </a:p>
          <a:p>
            <a:r>
              <a:rPr lang="en-AU" b="1" dirty="0" smtClean="0"/>
              <a:t>You will then receive a letter with details about attending the VET Information Night where you will:</a:t>
            </a:r>
          </a:p>
          <a:p>
            <a:pPr lvl="1"/>
            <a:r>
              <a:rPr lang="en-AU" b="1" dirty="0" smtClean="0"/>
              <a:t>Be given further information about each of the VET Courses</a:t>
            </a:r>
          </a:p>
          <a:p>
            <a:pPr lvl="1"/>
            <a:r>
              <a:rPr lang="en-AU" b="1" dirty="0" smtClean="0"/>
              <a:t>Be measured for the uniform and shoes (</a:t>
            </a:r>
            <a:r>
              <a:rPr lang="en-AU" b="1" dirty="0" err="1" smtClean="0"/>
              <a:t>etc</a:t>
            </a:r>
            <a:r>
              <a:rPr lang="en-AU" b="1" dirty="0" smtClean="0"/>
              <a:t>)</a:t>
            </a:r>
            <a:endParaRPr lang="en-AU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16</a:t>
            </a:fld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1187624" y="571866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FF0000"/>
                </a:solidFill>
              </a:rPr>
              <a:t>Commencement in this course must be before Term 1, week 3</a:t>
            </a:r>
          </a:p>
          <a:p>
            <a:pPr algn="ctr"/>
            <a:r>
              <a:rPr lang="en-AU" b="1" dirty="0" smtClean="0">
                <a:solidFill>
                  <a:srgbClr val="FF0000"/>
                </a:solidFill>
              </a:rPr>
              <a:t>due to TAFE regulations for the VET Courses</a:t>
            </a:r>
            <a:endParaRPr lang="en-A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4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What Certificates do you</a:t>
            </a:r>
            <a:br>
              <a:rPr lang="en-AU" b="1" dirty="0" smtClean="0">
                <a:solidFill>
                  <a:srgbClr val="00B050"/>
                </a:solidFill>
              </a:rPr>
            </a:br>
            <a:r>
              <a:rPr lang="en-AU" b="1" dirty="0" smtClean="0">
                <a:solidFill>
                  <a:srgbClr val="00B050"/>
                </a:solidFill>
              </a:rPr>
              <a:t>have at the end of Year 11?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104456"/>
          </a:xfrm>
        </p:spPr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b="1" dirty="0" smtClean="0"/>
              <a:t>The course is designed so that students  who successfully complete the CAP Course finish school at the end of Year 11 with a:</a:t>
            </a:r>
          </a:p>
          <a:p>
            <a:r>
              <a:rPr lang="en-AU" b="1" dirty="0" smtClean="0"/>
              <a:t>ROSA (Record of School Achievement)</a:t>
            </a:r>
          </a:p>
          <a:p>
            <a:r>
              <a:rPr lang="en-AU" b="1" dirty="0" smtClean="0"/>
              <a:t>Up to a Certificate II in the VET Course you have studied or</a:t>
            </a:r>
          </a:p>
          <a:p>
            <a:r>
              <a:rPr lang="en-AU" b="1" dirty="0" smtClean="0"/>
              <a:t>A Statement of Attainment in Trade Course</a:t>
            </a:r>
            <a:endParaRPr lang="en-AU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17</a:t>
            </a:fld>
            <a:endParaRPr lang="en-AU"/>
          </a:p>
        </p:txBody>
      </p:sp>
      <p:sp>
        <p:nvSpPr>
          <p:cNvPr id="4" name="5-Point Star 3"/>
          <p:cNvSpPr/>
          <p:nvPr/>
        </p:nvSpPr>
        <p:spPr>
          <a:xfrm>
            <a:off x="7812360" y="332656"/>
            <a:ext cx="914400" cy="914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5-Point Star 4"/>
          <p:cNvSpPr/>
          <p:nvPr/>
        </p:nvSpPr>
        <p:spPr>
          <a:xfrm>
            <a:off x="395536" y="345272"/>
            <a:ext cx="914400" cy="914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616144" y="604182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FF0000"/>
                </a:solidFill>
              </a:rPr>
              <a:t>NOTE</a:t>
            </a:r>
            <a:r>
              <a:rPr lang="en-AU" b="1" smtClean="0">
                <a:solidFill>
                  <a:srgbClr val="FF0000"/>
                </a:solidFill>
              </a:rPr>
              <a:t>:  From 2012 the ROSA replaces the Preliminary Certificate</a:t>
            </a:r>
            <a:endParaRPr lang="en-A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82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Tx/>
              <a:buNone/>
            </a:pPr>
            <a:endParaRPr lang="en-AU" altLang="en-US" sz="3126" b="1"/>
          </a:p>
          <a:p>
            <a:pPr algn="ctr">
              <a:buFontTx/>
              <a:buNone/>
            </a:pPr>
            <a:r>
              <a:rPr lang="en-AU" altLang="en-US" sz="3126" b="1"/>
              <a:t>Why has Australia</a:t>
            </a:r>
          </a:p>
          <a:p>
            <a:pPr algn="ctr">
              <a:buFontTx/>
              <a:buNone/>
            </a:pPr>
            <a:r>
              <a:rPr lang="en-AU" altLang="en-US" sz="3126" b="1"/>
              <a:t>developed such a strong</a:t>
            </a:r>
          </a:p>
          <a:p>
            <a:pPr algn="ctr">
              <a:buFontTx/>
              <a:buNone/>
            </a:pPr>
            <a:r>
              <a:rPr lang="en-AU" altLang="en-US" sz="3126" b="1"/>
              <a:t>Vocational Education &amp;</a:t>
            </a:r>
          </a:p>
          <a:p>
            <a:pPr algn="ctr">
              <a:buFontTx/>
              <a:buNone/>
            </a:pPr>
            <a:r>
              <a:rPr lang="en-AU" altLang="en-US" sz="3126" b="1"/>
              <a:t>Training (VET)</a:t>
            </a:r>
          </a:p>
          <a:p>
            <a:pPr algn="ctr">
              <a:buFontTx/>
              <a:buNone/>
            </a:pPr>
            <a:r>
              <a:rPr lang="en-AU" altLang="en-US" sz="3126" b="1"/>
              <a:t> system?</a:t>
            </a:r>
          </a:p>
          <a:p>
            <a:pPr algn="ctr">
              <a:buFontTx/>
              <a:buNone/>
            </a:pPr>
            <a:endParaRPr lang="en-AU" altLang="en-US" sz="3126" b="1"/>
          </a:p>
          <a:p>
            <a:pPr algn="ctr">
              <a:buFontTx/>
              <a:buNone/>
            </a:pPr>
            <a:endParaRPr lang="en-AU" altLang="en-US" sz="3126" b="1"/>
          </a:p>
        </p:txBody>
      </p:sp>
    </p:spTree>
    <p:extLst>
      <p:ext uri="{BB962C8B-B14F-4D97-AF65-F5344CB8AC3E}">
        <p14:creationId xmlns:p14="http://schemas.microsoft.com/office/powerpoint/2010/main" val="30702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z="2735" dirty="0"/>
              <a:t>There are a range of reasons …</a:t>
            </a:r>
          </a:p>
        </p:txBody>
      </p:sp>
      <p:sp>
        <p:nvSpPr>
          <p:cNvPr id="953349" name="Rectangle 5"/>
          <p:cNvSpPr>
            <a:spLocks noGrp="1" noChangeArrowheads="1"/>
          </p:cNvSpPr>
          <p:nvPr>
            <p:ph idx="1"/>
          </p:nvPr>
        </p:nvSpPr>
        <p:spPr>
          <a:xfrm>
            <a:off x="2180170" y="1811705"/>
            <a:ext cx="6490891" cy="4420814"/>
          </a:xfrm>
        </p:spPr>
        <p:txBody>
          <a:bodyPr/>
          <a:lstStyle/>
          <a:p>
            <a:endParaRPr lang="en-AU" altLang="en-US" dirty="0" smtClean="0"/>
          </a:p>
          <a:p>
            <a:endParaRPr lang="en-AU" altLang="en-US" dirty="0"/>
          </a:p>
          <a:p>
            <a:endParaRPr lang="en-AU" altLang="en-US" dirty="0" smtClean="0"/>
          </a:p>
          <a:p>
            <a:pPr marL="0" indent="0">
              <a:buNone/>
            </a:pPr>
            <a:r>
              <a:rPr lang="en-AU" altLang="en-US" b="1" dirty="0" smtClean="0"/>
              <a:t>Reduce </a:t>
            </a:r>
            <a:r>
              <a:rPr lang="en-AU" altLang="en-US" b="1" dirty="0"/>
              <a:t>youth unemployment</a:t>
            </a:r>
          </a:p>
          <a:p>
            <a:r>
              <a:rPr lang="en-AU" altLang="en-US" b="1" dirty="0"/>
              <a:t>Provide high skilled labour for a developed economy</a:t>
            </a:r>
          </a:p>
          <a:p>
            <a:r>
              <a:rPr lang="en-AU" altLang="en-US" b="1" dirty="0"/>
              <a:t>University qualifications do not meet the needs of all industries</a:t>
            </a:r>
          </a:p>
          <a:p>
            <a:r>
              <a:rPr lang="en-AU" altLang="en-US" b="1" dirty="0"/>
              <a:t>Re-training and up-skilling</a:t>
            </a:r>
          </a:p>
          <a:p>
            <a:r>
              <a:rPr lang="en-AU" altLang="en-US" b="1" dirty="0"/>
              <a:t>Re-entry to the labour market</a:t>
            </a:r>
          </a:p>
        </p:txBody>
      </p:sp>
    </p:spTree>
    <p:extLst>
      <p:ext uri="{BB962C8B-B14F-4D97-AF65-F5344CB8AC3E}">
        <p14:creationId xmlns:p14="http://schemas.microsoft.com/office/powerpoint/2010/main" val="216856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3" y="274638"/>
            <a:ext cx="7786976" cy="1143000"/>
          </a:xfrm>
        </p:spPr>
        <p:txBody>
          <a:bodyPr/>
          <a:lstStyle/>
          <a:p>
            <a:r>
              <a:rPr lang="en-AU" altLang="en-US" sz="2735" dirty="0"/>
              <a:t>More jobs may need VET skills than university qualifications</a:t>
            </a:r>
          </a:p>
        </p:txBody>
      </p:sp>
      <p:graphicFrame>
        <p:nvGraphicFramePr>
          <p:cNvPr id="954674" name="Group 30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67298949"/>
              </p:ext>
            </p:extLst>
          </p:nvPr>
        </p:nvGraphicFramePr>
        <p:xfrm>
          <a:off x="683568" y="1600820"/>
          <a:ext cx="7951829" cy="4852517"/>
        </p:xfrm>
        <a:graphic>
          <a:graphicData uri="http://schemas.openxmlformats.org/drawingml/2006/table">
            <a:tbl>
              <a:tblPr/>
              <a:tblGrid>
                <a:gridCol w="2583419">
                  <a:extLst>
                    <a:ext uri="{9D8B030D-6E8A-4147-A177-3AD203B41FA5}">
                      <a16:colId xmlns:a16="http://schemas.microsoft.com/office/drawing/2014/main" xmlns="" val="3209864852"/>
                    </a:ext>
                  </a:extLst>
                </a:gridCol>
                <a:gridCol w="2600063">
                  <a:extLst>
                    <a:ext uri="{9D8B030D-6E8A-4147-A177-3AD203B41FA5}">
                      <a16:colId xmlns:a16="http://schemas.microsoft.com/office/drawing/2014/main" xmlns="" val="3811670323"/>
                    </a:ext>
                  </a:extLst>
                </a:gridCol>
                <a:gridCol w="2768347">
                  <a:extLst>
                    <a:ext uri="{9D8B030D-6E8A-4147-A177-3AD203B41FA5}">
                      <a16:colId xmlns:a16="http://schemas.microsoft.com/office/drawing/2014/main" xmlns="" val="858331638"/>
                    </a:ext>
                  </a:extLst>
                </a:gridCol>
              </a:tblGrid>
              <a:tr h="10210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Qualification</a:t>
                      </a:r>
                    </a:p>
                  </a:txBody>
                  <a:tcPr marL="87909" marR="87909" marT="45713" marB="45713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Current</a:t>
                      </a: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 profile of population</a:t>
                      </a:r>
                    </a:p>
                  </a:txBody>
                  <a:tcPr marL="89316" marR="89316" marT="44658" marB="44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Potential</a:t>
                      </a: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 pathway for jobs</a:t>
                      </a:r>
                    </a:p>
                  </a:txBody>
                  <a:tcPr marL="89316" marR="89316" marT="44658" marB="44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55483829"/>
                  </a:ext>
                </a:extLst>
              </a:tr>
              <a:tr h="7666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316" marR="89316" marT="44658" marB="446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% of 15-64 population</a:t>
                      </a:r>
                    </a:p>
                  </a:txBody>
                  <a:tcPr marL="89316" marR="89316" marT="44658" marB="44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% of employment</a:t>
                      </a:r>
                    </a:p>
                  </a:txBody>
                  <a:tcPr marL="89316" marR="89316" marT="44658" marB="44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96449457"/>
                  </a:ext>
                </a:extLst>
              </a:tr>
              <a:tr h="10228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University</a:t>
                      </a:r>
                    </a:p>
                  </a:txBody>
                  <a:tcPr marL="87909" marR="87909"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16.4</a:t>
                      </a:r>
                    </a:p>
                  </a:txBody>
                  <a:tcPr marL="87909" marR="87909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21.7</a:t>
                      </a:r>
                    </a:p>
                  </a:txBody>
                  <a:tcPr marL="87909" marR="87909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9890061"/>
                  </a:ext>
                </a:extLst>
              </a:tr>
              <a:tr h="10210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VET</a:t>
                      </a:r>
                    </a:p>
                  </a:txBody>
                  <a:tcPr marL="87909" marR="87909"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30.0</a:t>
                      </a:r>
                    </a:p>
                  </a:txBody>
                  <a:tcPr marL="87909" marR="87909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anose="020B0604030504040204" pitchFamily="34" charset="0"/>
                        </a:rPr>
                        <a:t>62.8</a:t>
                      </a:r>
                    </a:p>
                  </a:txBody>
                  <a:tcPr marL="87909" marR="87909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66298943"/>
                  </a:ext>
                </a:extLst>
              </a:tr>
              <a:tr h="10210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No tertiary</a:t>
                      </a:r>
                    </a:p>
                  </a:txBody>
                  <a:tcPr marL="87909" marR="87909"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53.6</a:t>
                      </a:r>
                    </a:p>
                  </a:txBody>
                  <a:tcPr marL="87909" marR="87909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15.5</a:t>
                      </a:r>
                    </a:p>
                  </a:txBody>
                  <a:tcPr marL="87909" marR="87909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08029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8910165"/>
      </p:ext>
    </p:extLst>
  </p:cSld>
  <p:clrMapOvr>
    <a:masterClrMapping/>
  </p:clrMapOvr>
  <p:transition xmlns:p14="http://schemas.microsoft.com/office/powerpoint/2010/main" spd="slow">
    <p:pull dir="l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79664"/>
            <a:ext cx="8532440" cy="1449829"/>
          </a:xfrm>
          <a:noFill/>
          <a:ln/>
        </p:spPr>
        <p:txBody>
          <a:bodyPr/>
          <a:lstStyle/>
          <a:p>
            <a:r>
              <a:rPr lang="en-AU" altLang="en-US" b="1" dirty="0" smtClean="0"/>
              <a:t/>
            </a:r>
            <a:br>
              <a:rPr lang="en-AU" altLang="en-US" b="1" dirty="0" smtClean="0"/>
            </a:br>
            <a:r>
              <a:rPr lang="en-AU" altLang="en-US" b="1" dirty="0" smtClean="0"/>
              <a:t>VET </a:t>
            </a:r>
            <a:r>
              <a:rPr lang="en-AU" altLang="en-US" b="1" dirty="0"/>
              <a:t>has strong links with the other education sectors</a:t>
            </a:r>
          </a:p>
        </p:txBody>
      </p:sp>
      <p:sp>
        <p:nvSpPr>
          <p:cNvPr id="962563" name="Rectangle 3"/>
          <p:cNvSpPr>
            <a:spLocks noGrp="1" noChangeArrowheads="1"/>
          </p:cNvSpPr>
          <p:nvPr>
            <p:ph idx="1"/>
          </p:nvPr>
        </p:nvSpPr>
        <p:spPr>
          <a:xfrm>
            <a:off x="914866" y="1881483"/>
            <a:ext cx="8229135" cy="4896855"/>
          </a:xfrm>
        </p:spPr>
        <p:txBody>
          <a:bodyPr/>
          <a:lstStyle/>
          <a:p>
            <a:pPr>
              <a:buFontTx/>
              <a:buNone/>
            </a:pPr>
            <a:r>
              <a:rPr lang="en-AU" altLang="en-US" dirty="0">
                <a:latin typeface="Arial" panose="020B0604020202020204" pitchFamily="34" charset="0"/>
              </a:rPr>
              <a:t>   </a:t>
            </a:r>
          </a:p>
        </p:txBody>
      </p:sp>
      <p:sp>
        <p:nvSpPr>
          <p:cNvPr id="962564" name="Freeform 4"/>
          <p:cNvSpPr>
            <a:spLocks/>
          </p:cNvSpPr>
          <p:nvPr/>
        </p:nvSpPr>
        <p:spPr bwMode="auto">
          <a:xfrm>
            <a:off x="3995946" y="2514135"/>
            <a:ext cx="2209632" cy="3797466"/>
          </a:xfrm>
          <a:custGeom>
            <a:avLst/>
            <a:gdLst>
              <a:gd name="T0" fmla="*/ 16 w 126"/>
              <a:gd name="T1" fmla="*/ 0 h 135"/>
              <a:gd name="T2" fmla="*/ 0 w 126"/>
              <a:gd name="T3" fmla="*/ 15 h 135"/>
              <a:gd name="T4" fmla="*/ 0 w 126"/>
              <a:gd name="T5" fmla="*/ 119 h 135"/>
              <a:gd name="T6" fmla="*/ 16 w 126"/>
              <a:gd name="T7" fmla="*/ 135 h 135"/>
              <a:gd name="T8" fmla="*/ 110 w 126"/>
              <a:gd name="T9" fmla="*/ 135 h 135"/>
              <a:gd name="T10" fmla="*/ 126 w 126"/>
              <a:gd name="T11" fmla="*/ 119 h 135"/>
              <a:gd name="T12" fmla="*/ 126 w 126"/>
              <a:gd name="T13" fmla="*/ 15 h 135"/>
              <a:gd name="T14" fmla="*/ 110 w 126"/>
              <a:gd name="T15" fmla="*/ 0 h 135"/>
              <a:gd name="T16" fmla="*/ 16 w 126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" h="135">
                <a:moveTo>
                  <a:pt x="16" y="0"/>
                </a:moveTo>
                <a:cubicBezTo>
                  <a:pt x="7" y="0"/>
                  <a:pt x="0" y="7"/>
                  <a:pt x="0" y="15"/>
                </a:cubicBezTo>
                <a:lnTo>
                  <a:pt x="0" y="119"/>
                </a:lnTo>
                <a:cubicBezTo>
                  <a:pt x="0" y="128"/>
                  <a:pt x="7" y="135"/>
                  <a:pt x="16" y="135"/>
                </a:cubicBezTo>
                <a:lnTo>
                  <a:pt x="110" y="135"/>
                </a:lnTo>
                <a:cubicBezTo>
                  <a:pt x="119" y="135"/>
                  <a:pt x="126" y="128"/>
                  <a:pt x="126" y="119"/>
                </a:cubicBezTo>
                <a:lnTo>
                  <a:pt x="126" y="15"/>
                </a:lnTo>
                <a:cubicBezTo>
                  <a:pt x="126" y="7"/>
                  <a:pt x="119" y="0"/>
                  <a:pt x="110" y="0"/>
                </a:cubicBezTo>
                <a:lnTo>
                  <a:pt x="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>
                <a:solidFill>
                  <a:srgbClr val="33CCC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65" name="Freeform 5"/>
          <p:cNvSpPr>
            <a:spLocks/>
          </p:cNvSpPr>
          <p:nvPr/>
        </p:nvSpPr>
        <p:spPr bwMode="auto">
          <a:xfrm>
            <a:off x="6659909" y="2514135"/>
            <a:ext cx="2232891" cy="4009901"/>
          </a:xfrm>
          <a:custGeom>
            <a:avLst/>
            <a:gdLst>
              <a:gd name="T0" fmla="*/ 16 w 126"/>
              <a:gd name="T1" fmla="*/ 0 h 135"/>
              <a:gd name="T2" fmla="*/ 0 w 126"/>
              <a:gd name="T3" fmla="*/ 15 h 135"/>
              <a:gd name="T4" fmla="*/ 0 w 126"/>
              <a:gd name="T5" fmla="*/ 119 h 135"/>
              <a:gd name="T6" fmla="*/ 16 w 126"/>
              <a:gd name="T7" fmla="*/ 135 h 135"/>
              <a:gd name="T8" fmla="*/ 110 w 126"/>
              <a:gd name="T9" fmla="*/ 135 h 135"/>
              <a:gd name="T10" fmla="*/ 126 w 126"/>
              <a:gd name="T11" fmla="*/ 119 h 135"/>
              <a:gd name="T12" fmla="*/ 126 w 126"/>
              <a:gd name="T13" fmla="*/ 15 h 135"/>
              <a:gd name="T14" fmla="*/ 110 w 126"/>
              <a:gd name="T15" fmla="*/ 0 h 135"/>
              <a:gd name="T16" fmla="*/ 16 w 126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" h="135">
                <a:moveTo>
                  <a:pt x="16" y="0"/>
                </a:moveTo>
                <a:cubicBezTo>
                  <a:pt x="7" y="0"/>
                  <a:pt x="0" y="7"/>
                  <a:pt x="0" y="15"/>
                </a:cubicBezTo>
                <a:lnTo>
                  <a:pt x="0" y="119"/>
                </a:lnTo>
                <a:cubicBezTo>
                  <a:pt x="0" y="128"/>
                  <a:pt x="7" y="135"/>
                  <a:pt x="16" y="135"/>
                </a:cubicBezTo>
                <a:lnTo>
                  <a:pt x="110" y="135"/>
                </a:lnTo>
                <a:cubicBezTo>
                  <a:pt x="119" y="135"/>
                  <a:pt x="126" y="128"/>
                  <a:pt x="126" y="119"/>
                </a:cubicBezTo>
                <a:lnTo>
                  <a:pt x="126" y="15"/>
                </a:lnTo>
                <a:cubicBezTo>
                  <a:pt x="126" y="7"/>
                  <a:pt x="119" y="0"/>
                  <a:pt x="110" y="0"/>
                </a:cubicBezTo>
                <a:lnTo>
                  <a:pt x="16" y="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66" name="Rectangle 6"/>
          <p:cNvSpPr>
            <a:spLocks noChangeArrowheads="1"/>
          </p:cNvSpPr>
          <p:nvPr/>
        </p:nvSpPr>
        <p:spPr bwMode="auto">
          <a:xfrm>
            <a:off x="1618846" y="79663"/>
            <a:ext cx="7525154" cy="12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algn="ctr"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algn="ctr"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algn="ctr"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algn="ctr"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sz="2051" b="0">
              <a:latin typeface="Bookman Old Style" panose="02050604050505020204" pitchFamily="18" charset="0"/>
            </a:endParaRPr>
          </a:p>
        </p:txBody>
      </p:sp>
      <p:sp>
        <p:nvSpPr>
          <p:cNvPr id="962567" name="Freeform 7"/>
          <p:cNvSpPr>
            <a:spLocks/>
          </p:cNvSpPr>
          <p:nvPr/>
        </p:nvSpPr>
        <p:spPr bwMode="auto">
          <a:xfrm>
            <a:off x="1834383" y="2444357"/>
            <a:ext cx="1874698" cy="4079678"/>
          </a:xfrm>
          <a:custGeom>
            <a:avLst/>
            <a:gdLst>
              <a:gd name="T0" fmla="*/ 16 w 126"/>
              <a:gd name="T1" fmla="*/ 0 h 135"/>
              <a:gd name="T2" fmla="*/ 0 w 126"/>
              <a:gd name="T3" fmla="*/ 15 h 135"/>
              <a:gd name="T4" fmla="*/ 0 w 126"/>
              <a:gd name="T5" fmla="*/ 119 h 135"/>
              <a:gd name="T6" fmla="*/ 16 w 126"/>
              <a:gd name="T7" fmla="*/ 135 h 135"/>
              <a:gd name="T8" fmla="*/ 110 w 126"/>
              <a:gd name="T9" fmla="*/ 135 h 135"/>
              <a:gd name="T10" fmla="*/ 126 w 126"/>
              <a:gd name="T11" fmla="*/ 119 h 135"/>
              <a:gd name="T12" fmla="*/ 126 w 126"/>
              <a:gd name="T13" fmla="*/ 15 h 135"/>
              <a:gd name="T14" fmla="*/ 110 w 126"/>
              <a:gd name="T15" fmla="*/ 0 h 135"/>
              <a:gd name="T16" fmla="*/ 16 w 126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" h="135">
                <a:moveTo>
                  <a:pt x="16" y="0"/>
                </a:moveTo>
                <a:cubicBezTo>
                  <a:pt x="7" y="0"/>
                  <a:pt x="0" y="7"/>
                  <a:pt x="0" y="15"/>
                </a:cubicBezTo>
                <a:lnTo>
                  <a:pt x="0" y="119"/>
                </a:lnTo>
                <a:cubicBezTo>
                  <a:pt x="0" y="128"/>
                  <a:pt x="7" y="135"/>
                  <a:pt x="16" y="135"/>
                </a:cubicBezTo>
                <a:lnTo>
                  <a:pt x="110" y="135"/>
                </a:lnTo>
                <a:cubicBezTo>
                  <a:pt x="119" y="135"/>
                  <a:pt x="126" y="128"/>
                  <a:pt x="126" y="119"/>
                </a:cubicBezTo>
                <a:lnTo>
                  <a:pt x="126" y="15"/>
                </a:lnTo>
                <a:cubicBezTo>
                  <a:pt x="126" y="7"/>
                  <a:pt x="119" y="0"/>
                  <a:pt x="110" y="0"/>
                </a:cubicBezTo>
                <a:lnTo>
                  <a:pt x="16" y="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68" name="Rectangle 8"/>
          <p:cNvSpPr>
            <a:spLocks noChangeArrowheads="1"/>
          </p:cNvSpPr>
          <p:nvPr/>
        </p:nvSpPr>
        <p:spPr bwMode="auto">
          <a:xfrm>
            <a:off x="1676219" y="1670598"/>
            <a:ext cx="1600239" cy="30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AU" altLang="en-US" sz="1954" b="1" dirty="0"/>
              <a:t>Schools</a:t>
            </a:r>
          </a:p>
        </p:txBody>
      </p:sp>
      <p:sp>
        <p:nvSpPr>
          <p:cNvPr id="962569" name="Rectangle 9"/>
          <p:cNvSpPr>
            <a:spLocks noChangeArrowheads="1"/>
          </p:cNvSpPr>
          <p:nvPr/>
        </p:nvSpPr>
        <p:spPr bwMode="auto">
          <a:xfrm>
            <a:off x="4223886" y="2886283"/>
            <a:ext cx="1714985" cy="63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70" name="Rectangle 10"/>
          <p:cNvSpPr>
            <a:spLocks noChangeArrowheads="1"/>
          </p:cNvSpPr>
          <p:nvPr/>
        </p:nvSpPr>
        <p:spPr bwMode="auto">
          <a:xfrm>
            <a:off x="3563323" y="1600820"/>
            <a:ext cx="2881050" cy="90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AU" altLang="en-US" sz="1954" b="1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n-AU" altLang="en-US" sz="1954" b="1"/>
              <a:t>ocational</a:t>
            </a:r>
            <a:endParaRPr lang="en-US" altLang="en-US" sz="1954" b="1"/>
          </a:p>
          <a:p>
            <a:pPr algn="ctr"/>
            <a:r>
              <a:rPr lang="en-US" altLang="en-US" sz="1954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en-US" sz="1954" b="1"/>
              <a:t>ducation </a:t>
            </a:r>
          </a:p>
          <a:p>
            <a:pPr algn="ctr"/>
            <a:r>
              <a:rPr lang="en-US" altLang="en-US" sz="1954" b="1"/>
              <a:t>&amp; </a:t>
            </a:r>
            <a:r>
              <a:rPr lang="en-US" altLang="en-US" sz="1954" b="1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altLang="en-US" sz="1954" b="1"/>
              <a:t>raining</a:t>
            </a:r>
            <a:endParaRPr lang="en-AU" altLang="en-US" sz="1954" b="1"/>
          </a:p>
        </p:txBody>
      </p:sp>
      <p:sp>
        <p:nvSpPr>
          <p:cNvPr id="962571" name="Rectangle 11"/>
          <p:cNvSpPr>
            <a:spLocks noChangeArrowheads="1"/>
          </p:cNvSpPr>
          <p:nvPr/>
        </p:nvSpPr>
        <p:spPr bwMode="auto">
          <a:xfrm>
            <a:off x="7163859" y="1600821"/>
            <a:ext cx="1440526" cy="601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954" b="1"/>
              <a:t>Higher</a:t>
            </a:r>
            <a:br>
              <a:rPr lang="en-US" altLang="en-US" sz="1954" b="1"/>
            </a:br>
            <a:r>
              <a:rPr lang="en-US" altLang="en-US" sz="1954" b="1"/>
              <a:t>Education</a:t>
            </a:r>
            <a:endParaRPr lang="en-AU" altLang="en-US" sz="1954" b="1"/>
          </a:p>
        </p:txBody>
      </p:sp>
      <p:sp>
        <p:nvSpPr>
          <p:cNvPr id="962572" name="Rectangle 12"/>
          <p:cNvSpPr>
            <a:spLocks noChangeArrowheads="1"/>
          </p:cNvSpPr>
          <p:nvPr/>
        </p:nvSpPr>
        <p:spPr bwMode="auto">
          <a:xfrm>
            <a:off x="1942926" y="2205562"/>
            <a:ext cx="1795617" cy="77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73" name="Text Box 13"/>
          <p:cNvSpPr txBox="1">
            <a:spLocks noChangeArrowheads="1"/>
          </p:cNvSpPr>
          <p:nvPr/>
        </p:nvSpPr>
        <p:spPr bwMode="auto">
          <a:xfrm>
            <a:off x="1908812" y="2585464"/>
            <a:ext cx="1871597" cy="165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98438" indent="-198438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AU" altLang="en-US" sz="1563" dirty="0"/>
              <a:t>compulsory</a:t>
            </a:r>
            <a:r>
              <a:rPr lang="en-US" altLang="en-US" sz="1563" dirty="0"/>
              <a:t> general education</a:t>
            </a:r>
            <a:r>
              <a:rPr lang="en-AU" altLang="en-US" sz="1563" dirty="0"/>
              <a:t> to age </a:t>
            </a:r>
            <a:r>
              <a:rPr lang="en-AU" altLang="en-US" sz="1563" dirty="0" smtClean="0"/>
              <a:t>17 </a:t>
            </a:r>
            <a:r>
              <a:rPr lang="en-AU" altLang="en-US" sz="1563" dirty="0"/>
              <a:t>(around Y</a:t>
            </a:r>
            <a:r>
              <a:rPr lang="en-US" altLang="en-US" sz="1563" dirty="0" err="1"/>
              <a:t>ea</a:t>
            </a:r>
            <a:r>
              <a:rPr lang="en-AU" altLang="en-US" sz="1563" dirty="0"/>
              <a:t>r </a:t>
            </a:r>
            <a:r>
              <a:rPr lang="en-AU" altLang="en-US" sz="1563" dirty="0" smtClean="0"/>
              <a:t>11 -12)</a:t>
            </a:r>
            <a:r>
              <a:rPr lang="en-US" altLang="en-US" sz="1563" dirty="0" smtClean="0"/>
              <a:t> </a:t>
            </a:r>
            <a:endParaRPr lang="en-US" altLang="en-US" sz="1563" dirty="0"/>
          </a:p>
          <a:p>
            <a:pPr>
              <a:spcBef>
                <a:spcPct val="50000"/>
              </a:spcBef>
            </a:pPr>
            <a:r>
              <a:rPr lang="en-US" altLang="en-US" sz="1563" dirty="0"/>
              <a:t>	</a:t>
            </a:r>
            <a:endParaRPr lang="en-AU" altLang="en-US" sz="1563" dirty="0"/>
          </a:p>
        </p:txBody>
      </p:sp>
      <p:sp>
        <p:nvSpPr>
          <p:cNvPr id="962574" name="Text Box 14"/>
          <p:cNvSpPr txBox="1">
            <a:spLocks noChangeArrowheads="1"/>
          </p:cNvSpPr>
          <p:nvPr/>
        </p:nvSpPr>
        <p:spPr bwMode="auto">
          <a:xfrm>
            <a:off x="4140152" y="2585463"/>
            <a:ext cx="2060773" cy="341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98438" indent="-198438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1563"/>
              <a:t>voluntary</a:t>
            </a:r>
          </a:p>
          <a:p>
            <a:pPr>
              <a:buFontTx/>
              <a:buChar char="•"/>
            </a:pPr>
            <a:endParaRPr lang="en-US" altLang="en-US" sz="488"/>
          </a:p>
          <a:p>
            <a:pPr>
              <a:buFontTx/>
              <a:buChar char="•"/>
            </a:pPr>
            <a:r>
              <a:rPr lang="en-AU" altLang="en-US" sz="1563"/>
              <a:t>work related </a:t>
            </a:r>
            <a:r>
              <a:rPr lang="en-US" altLang="en-US" sz="1563"/>
              <a:t>education </a:t>
            </a:r>
            <a:r>
              <a:rPr lang="en-AU" altLang="en-US" sz="1563"/>
              <a:t>at the </a:t>
            </a:r>
            <a:r>
              <a:rPr lang="en-US" altLang="en-US" sz="1563"/>
              <a:t>entry-level, </a:t>
            </a:r>
            <a:r>
              <a:rPr lang="en-AU" altLang="en-US" sz="1563"/>
              <a:t>technician and para-professional levels</a:t>
            </a:r>
            <a:endParaRPr lang="en-US" altLang="en-US" sz="1563"/>
          </a:p>
          <a:p>
            <a:pPr>
              <a:buFontTx/>
              <a:buChar char="•"/>
            </a:pPr>
            <a:endParaRPr lang="en-US" altLang="en-US" sz="488"/>
          </a:p>
          <a:p>
            <a:pPr>
              <a:buFontTx/>
              <a:buChar char="•"/>
            </a:pPr>
            <a:r>
              <a:rPr lang="en-AU" altLang="en-US" sz="1563"/>
              <a:t>apprentices</a:t>
            </a:r>
            <a:r>
              <a:rPr lang="en-US" altLang="en-US" sz="1563"/>
              <a:t> and </a:t>
            </a:r>
            <a:r>
              <a:rPr lang="en-AU" altLang="en-US" sz="1563"/>
              <a:t>trainee</a:t>
            </a:r>
            <a:r>
              <a:rPr lang="en-US" altLang="en-US" sz="1563"/>
              <a:t>s </a:t>
            </a:r>
          </a:p>
          <a:p>
            <a:pPr>
              <a:buFontTx/>
              <a:buChar char="•"/>
            </a:pPr>
            <a:endParaRPr lang="en-US" altLang="en-US" sz="488"/>
          </a:p>
          <a:p>
            <a:pPr>
              <a:buFontTx/>
              <a:buChar char="•"/>
            </a:pPr>
            <a:r>
              <a:rPr lang="en-US" altLang="en-US" sz="1563"/>
              <a:t>delivery </a:t>
            </a:r>
            <a:r>
              <a:rPr lang="en-AU" altLang="en-US" sz="1563"/>
              <a:t>mainly through institutes of Technical and Further Education</a:t>
            </a:r>
          </a:p>
        </p:txBody>
      </p:sp>
      <p:sp>
        <p:nvSpPr>
          <p:cNvPr id="962575" name="Line 15"/>
          <p:cNvSpPr>
            <a:spLocks noChangeShapeType="1"/>
          </p:cNvSpPr>
          <p:nvPr/>
        </p:nvSpPr>
        <p:spPr bwMode="auto">
          <a:xfrm flipV="1">
            <a:off x="3780409" y="4322157"/>
            <a:ext cx="235694" cy="2170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76" name="Line 16"/>
          <p:cNvSpPr>
            <a:spLocks noChangeShapeType="1"/>
          </p:cNvSpPr>
          <p:nvPr/>
        </p:nvSpPr>
        <p:spPr bwMode="auto">
          <a:xfrm>
            <a:off x="3709081" y="6382930"/>
            <a:ext cx="29074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77" name="Line 17"/>
          <p:cNvSpPr>
            <a:spLocks noChangeShapeType="1"/>
          </p:cNvSpPr>
          <p:nvPr/>
        </p:nvSpPr>
        <p:spPr bwMode="auto">
          <a:xfrm>
            <a:off x="6248994" y="4173297"/>
            <a:ext cx="37990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 sz="1758"/>
          </a:p>
        </p:txBody>
      </p:sp>
      <p:sp>
        <p:nvSpPr>
          <p:cNvPr id="962578" name="Text Box 18"/>
          <p:cNvSpPr txBox="1">
            <a:spLocks noChangeArrowheads="1"/>
          </p:cNvSpPr>
          <p:nvPr/>
        </p:nvSpPr>
        <p:spPr bwMode="auto">
          <a:xfrm>
            <a:off x="6704876" y="2514135"/>
            <a:ext cx="2259252" cy="238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98438" indent="-198438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1563"/>
              <a:t>voluntary</a:t>
            </a:r>
          </a:p>
          <a:p>
            <a:pPr>
              <a:buFontTx/>
              <a:buChar char="•"/>
            </a:pPr>
            <a:endParaRPr lang="en-US" altLang="en-US" sz="488"/>
          </a:p>
          <a:p>
            <a:pPr>
              <a:buFontTx/>
              <a:buChar char="•"/>
            </a:pPr>
            <a:r>
              <a:rPr lang="en-US" altLang="en-US" sz="1563"/>
              <a:t>education in the general disciplines or as preparation for a professional career</a:t>
            </a:r>
            <a:endParaRPr lang="en-US" altLang="en-US" sz="488"/>
          </a:p>
          <a:p>
            <a:pPr>
              <a:buFontTx/>
              <a:buChar char="•"/>
            </a:pPr>
            <a:endParaRPr lang="en-US" altLang="en-US" sz="488"/>
          </a:p>
          <a:p>
            <a:pPr>
              <a:buFontTx/>
              <a:buChar char="•"/>
            </a:pPr>
            <a:r>
              <a:rPr lang="en-US" altLang="en-US" sz="1563"/>
              <a:t>delivery mainly by Universities, which combine teaching and research</a:t>
            </a:r>
            <a:endParaRPr lang="en-AU" altLang="en-US" sz="1563"/>
          </a:p>
        </p:txBody>
      </p:sp>
      <p:sp>
        <p:nvSpPr>
          <p:cNvPr id="962579" name="Line 19"/>
          <p:cNvSpPr>
            <a:spLocks noChangeShapeType="1"/>
          </p:cNvSpPr>
          <p:nvPr/>
        </p:nvSpPr>
        <p:spPr bwMode="auto">
          <a:xfrm>
            <a:off x="6248994" y="4471016"/>
            <a:ext cx="37990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 sz="1758"/>
          </a:p>
        </p:txBody>
      </p:sp>
    </p:spTree>
    <p:extLst>
      <p:ext uri="{BB962C8B-B14F-4D97-AF65-F5344CB8AC3E}">
        <p14:creationId xmlns:p14="http://schemas.microsoft.com/office/powerpoint/2010/main" val="213527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735"/>
              <a:t>A national recognition framework links qualifications between the sectors</a:t>
            </a:r>
            <a:endParaRPr lang="en-AU" altLang="en-US" sz="2735"/>
          </a:p>
        </p:txBody>
      </p:sp>
      <p:graphicFrame>
        <p:nvGraphicFramePr>
          <p:cNvPr id="105062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00238" y="1600200"/>
          <a:ext cx="1757362" cy="167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lip" r:id="rId4" imgW="3711240" imgH="3543120" progId="MS_ClipArt_Gallery.2">
                  <p:embed/>
                </p:oleObj>
              </mc:Choice>
              <mc:Fallback>
                <p:oleObj name="Clip" r:id="rId4" imgW="3711240" imgH="3543120" progId="MS_ClipArt_Gallery.2">
                  <p:embed/>
                  <p:pic>
                    <p:nvPicPr>
                      <p:cNvPr id="10506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4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0238" y="1600200"/>
                        <a:ext cx="1757362" cy="167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0628" name="AutoShape 4"/>
          <p:cNvSpPr>
            <a:spLocks noChangeArrowheads="1"/>
          </p:cNvSpPr>
          <p:nvPr/>
        </p:nvSpPr>
        <p:spPr bwMode="auto">
          <a:xfrm>
            <a:off x="1828180" y="4694305"/>
            <a:ext cx="1980140" cy="1583182"/>
          </a:xfrm>
          <a:prstGeom prst="flowChartAlternateProcess">
            <a:avLst/>
          </a:prstGeom>
          <a:solidFill>
            <a:schemeClr val="accent2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AU" altLang="en-US" sz="1758">
                <a:latin typeface="Times New Roman" panose="02020603050405020304" pitchFamily="18" charset="0"/>
              </a:rPr>
              <a:t>Senior Secondary</a:t>
            </a:r>
          </a:p>
          <a:p>
            <a:pPr algn="ctr"/>
            <a:r>
              <a:rPr lang="en-AU" altLang="en-US" sz="1758">
                <a:latin typeface="Times New Roman" panose="02020603050405020304" pitchFamily="18" charset="0"/>
              </a:rPr>
              <a:t> Certificates </a:t>
            </a:r>
          </a:p>
          <a:p>
            <a:pPr algn="ctr"/>
            <a:r>
              <a:rPr lang="en-AU" altLang="en-US" sz="1758">
                <a:latin typeface="Times New Roman" panose="02020603050405020304" pitchFamily="18" charset="0"/>
              </a:rPr>
              <a:t>of Education</a:t>
            </a:r>
          </a:p>
        </p:txBody>
      </p:sp>
      <p:sp>
        <p:nvSpPr>
          <p:cNvPr id="1050629" name="AutoShape 5"/>
          <p:cNvSpPr>
            <a:spLocks noChangeArrowheads="1"/>
          </p:cNvSpPr>
          <p:nvPr/>
        </p:nvSpPr>
        <p:spPr bwMode="auto">
          <a:xfrm>
            <a:off x="4079679" y="2585463"/>
            <a:ext cx="2391054" cy="3727688"/>
          </a:xfrm>
          <a:prstGeom prst="flowChartAlternateProcess">
            <a:avLst/>
          </a:prstGeom>
          <a:solidFill>
            <a:schemeClr val="accent2"/>
          </a:solidFill>
          <a:ln w="9525" cap="rnd">
            <a:solidFill>
              <a:srgbClr val="C0C0C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AU" altLang="en-US" sz="1758">
                <a:latin typeface="Times New Roman" panose="02020603050405020304" pitchFamily="18" charset="0"/>
              </a:rPr>
              <a:t>Vocational Graduate</a:t>
            </a:r>
          </a:p>
          <a:p>
            <a:pPr algn="ctr">
              <a:lnSpc>
                <a:spcPct val="9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Diploma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Vocational Graduate </a:t>
            </a:r>
          </a:p>
          <a:p>
            <a:pPr algn="ctr">
              <a:lnSpc>
                <a:spcPct val="9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Certificate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Advanced Diploma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Diploma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Certificate IV</a:t>
            </a:r>
          </a:p>
          <a:p>
            <a:pPr algn="ctr">
              <a:lnSpc>
                <a:spcPct val="12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Certificate III</a:t>
            </a:r>
          </a:p>
          <a:p>
            <a:pPr algn="ctr">
              <a:lnSpc>
                <a:spcPct val="12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Certificate II</a:t>
            </a:r>
          </a:p>
          <a:p>
            <a:pPr algn="ctr">
              <a:lnSpc>
                <a:spcPct val="12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Certificate I</a:t>
            </a:r>
          </a:p>
        </p:txBody>
      </p:sp>
      <p:sp>
        <p:nvSpPr>
          <p:cNvPr id="1050630" name="AutoShape 6"/>
          <p:cNvSpPr>
            <a:spLocks noChangeArrowheads="1"/>
          </p:cNvSpPr>
          <p:nvPr/>
        </p:nvSpPr>
        <p:spPr bwMode="auto">
          <a:xfrm>
            <a:off x="6752946" y="2092366"/>
            <a:ext cx="2220486" cy="2997347"/>
          </a:xfrm>
          <a:prstGeom prst="flowChartAlternateProcess">
            <a:avLst/>
          </a:prstGeom>
          <a:solidFill>
            <a:schemeClr val="accent2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Doctoral Degree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Master’s Degree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Graduate Diploma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Graduate Certificate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Bachelor’s Degree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Associate Degree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Advanced diploma</a:t>
            </a:r>
          </a:p>
          <a:p>
            <a:pPr algn="ctr">
              <a:lnSpc>
                <a:spcPct val="130000"/>
              </a:lnSpc>
            </a:pPr>
            <a:r>
              <a:rPr lang="en-AU" altLang="en-US" sz="1758">
                <a:latin typeface="Times New Roman" panose="02020603050405020304" pitchFamily="18" charset="0"/>
              </a:rPr>
              <a:t>Diploma</a:t>
            </a:r>
          </a:p>
        </p:txBody>
      </p:sp>
      <p:sp>
        <p:nvSpPr>
          <p:cNvPr id="1050631" name="Text Box 7"/>
          <p:cNvSpPr txBox="1">
            <a:spLocks noChangeArrowheads="1"/>
          </p:cNvSpPr>
          <p:nvPr/>
        </p:nvSpPr>
        <p:spPr bwMode="auto">
          <a:xfrm>
            <a:off x="2321277" y="2092366"/>
            <a:ext cx="1054421" cy="42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en-AU" altLang="en-US" sz="1368" b="1">
                <a:latin typeface="Times New Roman" panose="02020603050405020304" pitchFamily="18" charset="0"/>
              </a:rPr>
              <a:t>By sector of </a:t>
            </a:r>
          </a:p>
          <a:p>
            <a:r>
              <a:rPr lang="en-AU" altLang="en-US" sz="1368" b="1">
                <a:latin typeface="Times New Roman" panose="02020603050405020304" pitchFamily="18" charset="0"/>
              </a:rPr>
              <a:t>accreditation</a:t>
            </a:r>
          </a:p>
        </p:txBody>
      </p:sp>
      <p:sp>
        <p:nvSpPr>
          <p:cNvPr id="1050632" name="Text Box 8"/>
          <p:cNvSpPr txBox="1">
            <a:spLocks noChangeArrowheads="1"/>
          </p:cNvSpPr>
          <p:nvPr/>
        </p:nvSpPr>
        <p:spPr bwMode="auto">
          <a:xfrm>
            <a:off x="2110393" y="4196557"/>
            <a:ext cx="1125749" cy="268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US" altLang="en-US" sz="1758"/>
          </a:p>
        </p:txBody>
      </p:sp>
      <p:sp>
        <p:nvSpPr>
          <p:cNvPr id="1050633" name="Text Box 9"/>
          <p:cNvSpPr txBox="1">
            <a:spLocks noChangeArrowheads="1"/>
          </p:cNvSpPr>
          <p:nvPr/>
        </p:nvSpPr>
        <p:spPr bwMode="auto">
          <a:xfrm>
            <a:off x="2321277" y="4312853"/>
            <a:ext cx="773758" cy="27052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AU" altLang="en-US" sz="1758">
                <a:latin typeface="Times New Roman" panose="02020603050405020304" pitchFamily="18" charset="0"/>
              </a:rPr>
              <a:t>Schools</a:t>
            </a:r>
          </a:p>
        </p:txBody>
      </p:sp>
      <p:sp>
        <p:nvSpPr>
          <p:cNvPr id="1050634" name="Text Box 10"/>
          <p:cNvSpPr txBox="1">
            <a:spLocks noChangeArrowheads="1"/>
          </p:cNvSpPr>
          <p:nvPr/>
        </p:nvSpPr>
        <p:spPr bwMode="auto">
          <a:xfrm>
            <a:off x="4149456" y="1951261"/>
            <a:ext cx="2251499" cy="53651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AU" altLang="en-US" sz="1758">
                <a:latin typeface="Times New Roman" panose="02020603050405020304" pitchFamily="18" charset="0"/>
              </a:rPr>
              <a:t>Vocational &amp; Technical Education &amp; Training</a:t>
            </a:r>
          </a:p>
        </p:txBody>
      </p:sp>
      <p:sp>
        <p:nvSpPr>
          <p:cNvPr id="1050635" name="Text Box 11"/>
          <p:cNvSpPr txBox="1">
            <a:spLocks noChangeArrowheads="1"/>
          </p:cNvSpPr>
          <p:nvPr/>
        </p:nvSpPr>
        <p:spPr bwMode="auto">
          <a:xfrm>
            <a:off x="7174714" y="1670598"/>
            <a:ext cx="1265305" cy="26825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AU" altLang="en-US" sz="1758">
                <a:latin typeface="Times New Roman" panose="02020603050405020304" pitchFamily="18" charset="0"/>
              </a:rPr>
              <a:t>Universities</a:t>
            </a:r>
          </a:p>
        </p:txBody>
      </p:sp>
    </p:spTree>
    <p:extLst>
      <p:ext uri="{BB962C8B-B14F-4D97-AF65-F5344CB8AC3E}">
        <p14:creationId xmlns:p14="http://schemas.microsoft.com/office/powerpoint/2010/main" val="379694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906209" y="563456"/>
            <a:ext cx="7455376" cy="1195528"/>
          </a:xfrm>
        </p:spPr>
        <p:txBody>
          <a:bodyPr/>
          <a:lstStyle/>
          <a:p>
            <a:r>
              <a:rPr lang="en-AU" altLang="en-US" b="1" dirty="0"/>
              <a:t>VET is an important pathway between education and employment in Australia</a:t>
            </a:r>
          </a:p>
        </p:txBody>
      </p:sp>
      <p:pic>
        <p:nvPicPr>
          <p:cNvPr id="891984" name="Picture 80" descr="australia_skillspics_notint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40615" y="2420888"/>
            <a:ext cx="6822723" cy="451779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91965" name="Group 61"/>
          <p:cNvGrpSpPr>
            <a:grpSpLocks noChangeAspect="1"/>
          </p:cNvGrpSpPr>
          <p:nvPr/>
        </p:nvGrpSpPr>
        <p:grpSpPr bwMode="auto">
          <a:xfrm>
            <a:off x="683568" y="2708920"/>
            <a:ext cx="7900658" cy="4761568"/>
            <a:chOff x="2283" y="1335"/>
            <a:chExt cx="7150" cy="4432"/>
          </a:xfrm>
        </p:grpSpPr>
        <p:sp>
          <p:nvSpPr>
            <p:cNvPr id="891977" name="AutoShape 73"/>
            <p:cNvSpPr>
              <a:spLocks noChangeAspect="1" noChangeArrowheads="1" noTextEdit="1"/>
            </p:cNvSpPr>
            <p:nvPr/>
          </p:nvSpPr>
          <p:spPr bwMode="auto">
            <a:xfrm>
              <a:off x="2283" y="1335"/>
              <a:ext cx="7150" cy="4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 sz="1758"/>
            </a:p>
          </p:txBody>
        </p:sp>
        <p:sp>
          <p:nvSpPr>
            <p:cNvPr id="891976" name="Text Box 72"/>
            <p:cNvSpPr txBox="1">
              <a:spLocks noChangeArrowheads="1"/>
            </p:cNvSpPr>
            <p:nvPr/>
          </p:nvSpPr>
          <p:spPr bwMode="auto">
            <a:xfrm>
              <a:off x="4986" y="1581"/>
              <a:ext cx="1918" cy="1231"/>
            </a:xfrm>
            <a:prstGeom prst="rect">
              <a:avLst/>
            </a:prstGeom>
            <a:solidFill>
              <a:srgbClr val="3366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AU" altLang="en-US" sz="1172" dirty="0"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AU" altLang="en-US" sz="1758" dirty="0">
                  <a:ea typeface="Times New Roman" panose="02020603050405020304" pitchFamily="18" charset="0"/>
                  <a:cs typeface="Arial" panose="020B0604020202020204" pitchFamily="34" charset="0"/>
                </a:rPr>
                <a:t>Vocational Education &amp; Training</a:t>
              </a:r>
            </a:p>
          </p:txBody>
        </p:sp>
        <p:sp>
          <p:nvSpPr>
            <p:cNvPr id="891975" name="Text Box 71"/>
            <p:cNvSpPr txBox="1">
              <a:spLocks noChangeArrowheads="1"/>
            </p:cNvSpPr>
            <p:nvPr/>
          </p:nvSpPr>
          <p:spPr bwMode="auto">
            <a:xfrm>
              <a:off x="2545" y="3059"/>
              <a:ext cx="1743" cy="985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AU" altLang="en-US" sz="1368"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AU" altLang="en-US" sz="1758">
                  <a:ea typeface="Times New Roman" panose="02020603050405020304" pitchFamily="18" charset="0"/>
                  <a:cs typeface="Arial" panose="020B0604020202020204" pitchFamily="34" charset="0"/>
                </a:rPr>
                <a:t>Secondary Education</a:t>
              </a:r>
            </a:p>
          </p:txBody>
        </p:sp>
        <p:sp>
          <p:nvSpPr>
            <p:cNvPr id="891974" name="Text Box 70"/>
            <p:cNvSpPr txBox="1">
              <a:spLocks noChangeArrowheads="1"/>
            </p:cNvSpPr>
            <p:nvPr/>
          </p:nvSpPr>
          <p:spPr bwMode="auto">
            <a:xfrm>
              <a:off x="7428" y="3059"/>
              <a:ext cx="1839" cy="98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AU" altLang="en-US" sz="1758"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AU" altLang="en-US" sz="1758">
                  <a:ea typeface="Times New Roman" panose="02020603050405020304" pitchFamily="18" charset="0"/>
                  <a:cs typeface="Arial" panose="020B0604020202020204" pitchFamily="34" charset="0"/>
                </a:rPr>
                <a:t>Employment</a:t>
              </a:r>
            </a:p>
          </p:txBody>
        </p:sp>
        <p:sp>
          <p:nvSpPr>
            <p:cNvPr id="891973" name="Line 69"/>
            <p:cNvSpPr>
              <a:spLocks noChangeShapeType="1"/>
            </p:cNvSpPr>
            <p:nvPr/>
          </p:nvSpPr>
          <p:spPr bwMode="auto">
            <a:xfrm>
              <a:off x="4376" y="256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AU" sz="1758"/>
            </a:p>
          </p:txBody>
        </p:sp>
        <p:sp>
          <p:nvSpPr>
            <p:cNvPr id="891972" name="Text Box 68"/>
            <p:cNvSpPr txBox="1">
              <a:spLocks noChangeArrowheads="1"/>
            </p:cNvSpPr>
            <p:nvPr/>
          </p:nvSpPr>
          <p:spPr bwMode="auto">
            <a:xfrm>
              <a:off x="4986" y="4536"/>
              <a:ext cx="2093" cy="736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AU" altLang="en-US" sz="1172" dirty="0"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AU" altLang="en-US" sz="1758" dirty="0">
                  <a:ea typeface="Times New Roman" panose="02020603050405020304" pitchFamily="18" charset="0"/>
                  <a:cs typeface="Arial" panose="020B0604020202020204" pitchFamily="34" charset="0"/>
                </a:rPr>
                <a:t>University Education</a:t>
              </a:r>
            </a:p>
          </p:txBody>
        </p:sp>
        <p:sp>
          <p:nvSpPr>
            <p:cNvPr id="891971" name="AutoShape 67"/>
            <p:cNvSpPr>
              <a:spLocks noChangeArrowheads="1"/>
            </p:cNvSpPr>
            <p:nvPr/>
          </p:nvSpPr>
          <p:spPr bwMode="auto">
            <a:xfrm rot="-1979824">
              <a:off x="3329" y="2320"/>
              <a:ext cx="1657" cy="246"/>
            </a:xfrm>
            <a:prstGeom prst="leftRightArrow">
              <a:avLst>
                <a:gd name="adj1" fmla="val 50000"/>
                <a:gd name="adj2" fmla="val 13471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  <p:txBody>
            <a:bodyPr/>
            <a:lstStyle/>
            <a:p>
              <a:endParaRPr lang="en-AU" sz="1758"/>
            </a:p>
          </p:txBody>
        </p:sp>
        <p:sp>
          <p:nvSpPr>
            <p:cNvPr id="891970" name="AutoShape 66"/>
            <p:cNvSpPr>
              <a:spLocks noChangeArrowheads="1"/>
            </p:cNvSpPr>
            <p:nvPr/>
          </p:nvSpPr>
          <p:spPr bwMode="auto">
            <a:xfrm rot="12618468">
              <a:off x="6904" y="2320"/>
              <a:ext cx="1656" cy="245"/>
            </a:xfrm>
            <a:prstGeom prst="leftRightArrow">
              <a:avLst>
                <a:gd name="adj1" fmla="val 50000"/>
                <a:gd name="adj2" fmla="val 13518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 sz="1758"/>
            </a:p>
          </p:txBody>
        </p:sp>
        <p:sp>
          <p:nvSpPr>
            <p:cNvPr id="891969" name="AutoShape 65"/>
            <p:cNvSpPr>
              <a:spLocks noChangeArrowheads="1"/>
            </p:cNvSpPr>
            <p:nvPr/>
          </p:nvSpPr>
          <p:spPr bwMode="auto">
            <a:xfrm rot="16200000">
              <a:off x="5127" y="3556"/>
              <a:ext cx="1721" cy="236"/>
            </a:xfrm>
            <a:prstGeom prst="leftRightArrow">
              <a:avLst>
                <a:gd name="adj1" fmla="val 50000"/>
                <a:gd name="adj2" fmla="val 145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 sz="1758"/>
            </a:p>
          </p:txBody>
        </p:sp>
        <p:sp>
          <p:nvSpPr>
            <p:cNvPr id="891968" name="AutoShape 64"/>
            <p:cNvSpPr>
              <a:spLocks noChangeArrowheads="1"/>
            </p:cNvSpPr>
            <p:nvPr/>
          </p:nvSpPr>
          <p:spPr bwMode="auto">
            <a:xfrm rot="-23741611">
              <a:off x="7079" y="4536"/>
              <a:ext cx="1656" cy="244"/>
            </a:xfrm>
            <a:prstGeom prst="leftRightArrow">
              <a:avLst>
                <a:gd name="adj1" fmla="val 50000"/>
                <a:gd name="adj2" fmla="val 13573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 sz="1758"/>
            </a:p>
          </p:txBody>
        </p:sp>
        <p:sp>
          <p:nvSpPr>
            <p:cNvPr id="891967" name="AutoShape 63"/>
            <p:cNvSpPr>
              <a:spLocks noChangeArrowheads="1"/>
            </p:cNvSpPr>
            <p:nvPr/>
          </p:nvSpPr>
          <p:spPr bwMode="auto">
            <a:xfrm rot="1964114">
              <a:off x="3417" y="4536"/>
              <a:ext cx="1482" cy="247"/>
            </a:xfrm>
            <a:prstGeom prst="rightArrow">
              <a:avLst>
                <a:gd name="adj1" fmla="val 50000"/>
                <a:gd name="adj2" fmla="val 1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 sz="1758"/>
            </a:p>
          </p:txBody>
        </p:sp>
        <p:sp>
          <p:nvSpPr>
            <p:cNvPr id="891966" name="AutoShape 62"/>
            <p:cNvSpPr>
              <a:spLocks noChangeArrowheads="1"/>
            </p:cNvSpPr>
            <p:nvPr/>
          </p:nvSpPr>
          <p:spPr bwMode="auto">
            <a:xfrm>
              <a:off x="4463" y="3551"/>
              <a:ext cx="2877" cy="246"/>
            </a:xfrm>
            <a:prstGeom prst="rightArrow">
              <a:avLst>
                <a:gd name="adj1" fmla="val 50000"/>
                <a:gd name="adj2" fmla="val 2923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 sz="1758"/>
            </a:p>
          </p:txBody>
        </p:sp>
      </p:grpSp>
      <p:sp>
        <p:nvSpPr>
          <p:cNvPr id="891921" name="Rectangle 17"/>
          <p:cNvSpPr>
            <a:spLocks noChangeArrowheads="1"/>
          </p:cNvSpPr>
          <p:nvPr/>
        </p:nvSpPr>
        <p:spPr bwMode="auto">
          <a:xfrm>
            <a:off x="0" y="1577556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sz="1758"/>
          </a:p>
        </p:txBody>
      </p:sp>
      <p:sp>
        <p:nvSpPr>
          <p:cNvPr id="891926" name="Rectangle 22"/>
          <p:cNvSpPr>
            <a:spLocks noChangeArrowheads="1"/>
          </p:cNvSpPr>
          <p:nvPr/>
        </p:nvSpPr>
        <p:spPr bwMode="auto">
          <a:xfrm>
            <a:off x="0" y="4916814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1758"/>
          </a:p>
        </p:txBody>
      </p:sp>
      <p:sp>
        <p:nvSpPr>
          <p:cNvPr id="891940" name="Rectangle 36"/>
          <p:cNvSpPr>
            <a:spLocks noChangeArrowheads="1"/>
          </p:cNvSpPr>
          <p:nvPr/>
        </p:nvSpPr>
        <p:spPr bwMode="auto">
          <a:xfrm>
            <a:off x="0" y="1577556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sz="1758"/>
          </a:p>
        </p:txBody>
      </p:sp>
      <p:sp>
        <p:nvSpPr>
          <p:cNvPr id="891945" name="Rectangle 41"/>
          <p:cNvSpPr>
            <a:spLocks noChangeArrowheads="1"/>
          </p:cNvSpPr>
          <p:nvPr/>
        </p:nvSpPr>
        <p:spPr bwMode="auto">
          <a:xfrm>
            <a:off x="0" y="4916814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1758"/>
          </a:p>
        </p:txBody>
      </p:sp>
      <p:sp>
        <p:nvSpPr>
          <p:cNvPr id="891959" name="Rectangle 55"/>
          <p:cNvSpPr>
            <a:spLocks noChangeArrowheads="1"/>
          </p:cNvSpPr>
          <p:nvPr/>
        </p:nvSpPr>
        <p:spPr bwMode="auto">
          <a:xfrm>
            <a:off x="0" y="1577556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sz="1758"/>
          </a:p>
        </p:txBody>
      </p:sp>
      <p:sp>
        <p:nvSpPr>
          <p:cNvPr id="891964" name="Rectangle 60"/>
          <p:cNvSpPr>
            <a:spLocks noChangeArrowheads="1"/>
          </p:cNvSpPr>
          <p:nvPr/>
        </p:nvSpPr>
        <p:spPr bwMode="auto">
          <a:xfrm>
            <a:off x="0" y="4916814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1758"/>
          </a:p>
        </p:txBody>
      </p:sp>
      <p:sp>
        <p:nvSpPr>
          <p:cNvPr id="891978" name="Rectangle 74"/>
          <p:cNvSpPr>
            <a:spLocks noChangeArrowheads="1"/>
          </p:cNvSpPr>
          <p:nvPr/>
        </p:nvSpPr>
        <p:spPr bwMode="auto">
          <a:xfrm>
            <a:off x="0" y="1577556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sz="1758"/>
          </a:p>
        </p:txBody>
      </p:sp>
      <p:sp>
        <p:nvSpPr>
          <p:cNvPr id="891983" name="Rectangle 79"/>
          <p:cNvSpPr>
            <a:spLocks noChangeArrowheads="1"/>
          </p:cNvSpPr>
          <p:nvPr/>
        </p:nvSpPr>
        <p:spPr bwMode="auto">
          <a:xfrm>
            <a:off x="0" y="4916814"/>
            <a:ext cx="184731" cy="36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1758"/>
          </a:p>
        </p:txBody>
      </p:sp>
    </p:spTree>
    <p:extLst>
      <p:ext uri="{BB962C8B-B14F-4D97-AF65-F5344CB8AC3E}">
        <p14:creationId xmlns:p14="http://schemas.microsoft.com/office/powerpoint/2010/main" val="351657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88624" y="616177"/>
            <a:ext cx="6963829" cy="1300655"/>
          </a:xfrm>
        </p:spPr>
        <p:txBody>
          <a:bodyPr/>
          <a:lstStyle/>
          <a:p>
            <a:r>
              <a:rPr lang="en-AU" altLang="en-US" b="1" dirty="0"/>
              <a:t>School-Based New Apprenticeships incorporate employment</a:t>
            </a:r>
          </a:p>
        </p:txBody>
      </p:sp>
      <p:sp>
        <p:nvSpPr>
          <p:cNvPr id="1004547" name="Rectangle 3"/>
          <p:cNvSpPr>
            <a:spLocks noGrp="1" noChangeArrowheads="1"/>
          </p:cNvSpPr>
          <p:nvPr>
            <p:ph idx="1"/>
          </p:nvPr>
        </p:nvSpPr>
        <p:spPr>
          <a:xfrm>
            <a:off x="1617296" y="2276872"/>
            <a:ext cx="6822723" cy="220655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Char char="•"/>
            </a:pPr>
            <a:r>
              <a:rPr lang="en-AU" altLang="en-US" b="1" dirty="0"/>
              <a:t>Based on a formal arrangement with an employer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AU" altLang="en-US" sz="879" b="1" dirty="0"/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AU" altLang="en-US" b="1" dirty="0"/>
              <a:t>Opportunity to gain a recognised VET qualification in conjunction with completing a senior secondary certificate.</a:t>
            </a:r>
          </a:p>
        </p:txBody>
      </p:sp>
      <p:sp>
        <p:nvSpPr>
          <p:cNvPr id="1004551" name="Rectangle 7"/>
          <p:cNvSpPr>
            <a:spLocks noChangeArrowheads="1"/>
          </p:cNvSpPr>
          <p:nvPr/>
        </p:nvSpPr>
        <p:spPr bwMode="auto">
          <a:xfrm>
            <a:off x="1617296" y="4202759"/>
            <a:ext cx="4642553" cy="1195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lvl="3">
              <a:buFontTx/>
              <a:buChar char="•"/>
            </a:pPr>
            <a:endParaRPr lang="en-AU" altLang="en-US" sz="781"/>
          </a:p>
          <a:p>
            <a:pPr lvl="1">
              <a:buFontTx/>
              <a:buChar char="•"/>
            </a:pPr>
            <a:r>
              <a:rPr lang="en-AU" altLang="en-US" sz="2540"/>
              <a:t>Participating as a full-time student and a part-time employee.</a:t>
            </a:r>
          </a:p>
        </p:txBody>
      </p:sp>
    </p:spTree>
    <p:extLst>
      <p:ext uri="{BB962C8B-B14F-4D97-AF65-F5344CB8AC3E}">
        <p14:creationId xmlns:p14="http://schemas.microsoft.com/office/powerpoint/2010/main" val="219959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rgbClr val="00B050"/>
                </a:solidFill>
              </a:rPr>
              <a:t>Why do the CAP course?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r>
              <a:rPr lang="en-AU" b="1" dirty="0" smtClean="0"/>
              <a:t>The </a:t>
            </a:r>
            <a:r>
              <a:rPr lang="en-AU" sz="2000" b="1" u="sng" dirty="0" smtClean="0"/>
              <a:t>Career Advancement Program </a:t>
            </a:r>
            <a:r>
              <a:rPr lang="en-AU" b="1" dirty="0" smtClean="0"/>
              <a:t>is a course designed for students who:</a:t>
            </a:r>
          </a:p>
          <a:p>
            <a:pPr lvl="1"/>
            <a:r>
              <a:rPr lang="en-AU" b="1" dirty="0" smtClean="0"/>
              <a:t>are ready to leave school, but at not yet 17.</a:t>
            </a:r>
          </a:p>
          <a:p>
            <a:pPr lvl="1"/>
            <a:endParaRPr lang="en-AU" b="1" dirty="0" smtClean="0"/>
          </a:p>
          <a:p>
            <a:pPr lvl="1"/>
            <a:r>
              <a:rPr lang="en-AU" b="1" dirty="0" smtClean="0"/>
              <a:t>are intending to work in a trade</a:t>
            </a:r>
          </a:p>
          <a:p>
            <a:pPr lvl="1"/>
            <a:endParaRPr lang="en-AU" b="1" dirty="0" smtClean="0"/>
          </a:p>
          <a:p>
            <a:pPr lvl="1"/>
            <a:r>
              <a:rPr lang="en-AU" b="1" dirty="0" smtClean="0"/>
              <a:t>are trying to get a traineeship or apprenticeship</a:t>
            </a:r>
          </a:p>
          <a:p>
            <a:pPr lvl="1"/>
            <a:endParaRPr lang="en-AU" b="1" dirty="0"/>
          </a:p>
          <a:p>
            <a:pPr lvl="1"/>
            <a:r>
              <a:rPr lang="en-AU" b="1" dirty="0" smtClean="0"/>
              <a:t>Looking for fulltime employment</a:t>
            </a:r>
          </a:p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5482-9222-4886-84A2-A21B3C7DA855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50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AP Course&amp;quot;&quot;/&gt;&lt;property id=&quot;20307&quot; value=&quot;256&quot;/&gt;&lt;/object&gt;&lt;object type=&quot;3&quot; unique_id=&quot;10050&quot;&gt;&lt;property id=&quot;20148&quot; value=&quot;5&quot;/&gt;&lt;property id=&quot;20300&quot; value=&quot;Slide 9 - &amp;quot;Why do the CAP course?&amp;quot;&quot;/&gt;&lt;property id=&quot;20307&quot; value=&quot;257&quot;/&gt;&lt;/object&gt;&lt;object type=&quot;3&quot; unique_id=&quot;10051&quot;&gt;&lt;property id=&quot;20148&quot; value=&quot;5&quot;/&gt;&lt;property id=&quot;20300&quot; value=&quot;Slide 10 - &amp;quot;How the Course is organised?&amp;quot;&quot;/&gt;&lt;property id=&quot;20307&quot; value=&quot;259&quot;/&gt;&lt;/object&gt;&lt;object type=&quot;3&quot; unique_id=&quot;10052&quot;&gt;&lt;property id=&quot;20148&quot; value=&quot;5&quot;/&gt;&lt;property id=&quot;20300&quot; value=&quot;Slide 11 - &amp;quot;What subjects will you study?&amp;quot;&quot;/&gt;&lt;property id=&quot;20307&quot; value=&quot;258&quot;/&gt;&lt;/object&gt;&lt;object type=&quot;3&quot; unique_id=&quot;10053&quot;&gt;&lt;property id=&quot;20148&quot; value=&quot;5&quot;/&gt;&lt;property id=&quot;20300&quot; value=&quot;Slide 12 - &amp;quot;What will the Timetable be like?&amp;quot;&quot;/&gt;&lt;property id=&quot;20307&quot; value=&quot;260&quot;/&gt;&lt;/object&gt;&lt;object type=&quot;3&quot; unique_id=&quot;10054&quot;&gt;&lt;property id=&quot;20148&quot; value=&quot;5&quot;/&gt;&lt;property id=&quot;20300&quot; value=&quot;Slide 13 - &amp;quot;Term 4&amp;quot;&quot;/&gt;&lt;property id=&quot;20307&quot; value=&quot;261&quot;/&gt;&lt;/object&gt;&lt;object type=&quot;3&quot; unique_id=&quot;10055&quot;&gt;&lt;property id=&quot;20148&quot; value=&quot;5&quot;/&gt;&lt;property id=&quot;20300&quot; value=&quot;Slide 14 - &amp;quot;About the VET Courses&amp;quot;&quot;/&gt;&lt;property id=&quot;20307&quot; value=&quot;262&quot;/&gt;&lt;/object&gt;&lt;object type=&quot;3&quot; unique_id=&quot;10056&quot;&gt;&lt;property id=&quot;20148&quot; value=&quot;5&quot;/&gt;&lt;property id=&quot;20300&quot; value=&quot;Slide 15 - &amp;quot;Cost of TTC VET Courses + CAP&amp;quot;&quot;/&gt;&lt;property id=&quot;20307&quot; value=&quot;264&quot;/&gt;&lt;/object&gt;&lt;object type=&quot;3&quot; unique_id=&quot;10057&quot;&gt;&lt;property id=&quot;20148&quot; value=&quot;5&quot;/&gt;&lt;property id=&quot;20300&quot; value=&quot;Slide 16 - &amp;quot;Enrolment in the CAP Course&amp;quot;&quot;/&gt;&lt;property id=&quot;20307&quot; value=&quot;263&quot;/&gt;&lt;/object&gt;&lt;object type=&quot;3&quot; unique_id=&quot;10058&quot;&gt;&lt;property id=&quot;20148&quot; value=&quot;5&quot;/&gt;&lt;property id=&quot;20300&quot; value=&quot;Slide 17 - &amp;quot;What Certificates do you&amp;#x0D;&amp;#x0A;have at the end of Year 11?&amp;quot;&quot;/&gt;&lt;property id=&quot;20307&quot; value=&quot;265&quot;/&gt;&lt;/object&gt;&lt;object type=&quot;3&quot; unique_id=&quot;10059&quot;&gt;&lt;property id=&quot;20148&quot; value=&quot;5&quot;/&gt;&lt;property id=&quot;20300&quot; value=&quot;Slide 2&quot;/&gt;&lt;property id=&quot;20307&quot; value=&quot;268&quot;/&gt;&lt;/object&gt;&lt;object type=&quot;3&quot; unique_id=&quot;10060&quot;&gt;&lt;property id=&quot;20148&quot; value=&quot;5&quot;/&gt;&lt;property id=&quot;20300&quot; value=&quot;Slide 3 - &amp;quot;There are a range of reasons …&amp;quot;&quot;/&gt;&lt;property id=&quot;20307&quot; value=&quot;267&quot;/&gt;&lt;/object&gt;&lt;object type=&quot;3&quot; unique_id=&quot;10061&quot;&gt;&lt;property id=&quot;20148&quot; value=&quot;5&quot;/&gt;&lt;property id=&quot;20300&quot; value=&quot;Slide 4 - &amp;quot;More jobs may need VET skills than university qualifications&amp;quot;&quot;/&gt;&lt;property id=&quot;20307&quot; value=&quot;272&quot;/&gt;&lt;/object&gt;&lt;object type=&quot;3&quot; unique_id=&quot;10062&quot;&gt;&lt;property id=&quot;20148&quot; value=&quot;5&quot;/&gt;&lt;property id=&quot;20300&quot; value=&quot;Slide 5 - &amp;quot;&amp;#x0D;&amp;#x0A;VET has strong links with the other education sectors&amp;quot;&quot;/&gt;&lt;property id=&quot;20307&quot; value=&quot;274&quot;/&gt;&lt;/object&gt;&lt;object type=&quot;3&quot; unique_id=&quot;10063&quot;&gt;&lt;property id=&quot;20148&quot; value=&quot;5&quot;/&gt;&lt;property id=&quot;20300&quot; value=&quot;Slide 6 - &amp;quot;A national recognition framework links qualifications between the sectors&amp;quot;&quot;/&gt;&lt;property id=&quot;20307&quot; value=&quot;276&quot;/&gt;&lt;/object&gt;&lt;object type=&quot;3&quot; unique_id=&quot;10064&quot;&gt;&lt;property id=&quot;20148&quot; value=&quot;5&quot;/&gt;&lt;property id=&quot;20300&quot; value=&quot;Slide 7 - &amp;quot;VET is an important pathway between education and employment in Australia&amp;quot;&quot;/&gt;&lt;property id=&quot;20307&quot; value=&quot;278&quot;/&gt;&lt;/object&gt;&lt;object type=&quot;3&quot; unique_id=&quot;10065&quot;&gt;&lt;property id=&quot;20148&quot; value=&quot;5&quot;/&gt;&lt;property id=&quot;20300&quot; value=&quot;Slide 8 - &amp;quot;School-Based New Apprenticeships incorporate employment&amp;quot;&quot;/&gt;&lt;property id=&quot;20307&quot; value=&quot;281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184</TotalTime>
  <Words>938</Words>
  <Application>Microsoft Macintosh PowerPoint</Application>
  <PresentationFormat>On-screen Show (4:3)</PresentationFormat>
  <Paragraphs>215</Paragraphs>
  <Slides>17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Ion Boardroom</vt:lpstr>
      <vt:lpstr>Clip</vt:lpstr>
      <vt:lpstr>CAP Course</vt:lpstr>
      <vt:lpstr>PowerPoint Presentation</vt:lpstr>
      <vt:lpstr>There are a range of reasons …</vt:lpstr>
      <vt:lpstr>More jobs may need VET skills than university qualifications</vt:lpstr>
      <vt:lpstr> VET has strong links with the other education sectors</vt:lpstr>
      <vt:lpstr>A national recognition framework links qualifications between the sectors</vt:lpstr>
      <vt:lpstr>VET is an important pathway between education and employment in Australia</vt:lpstr>
      <vt:lpstr>School-Based New Apprenticeships incorporate employment</vt:lpstr>
      <vt:lpstr>Why do the CAP course?</vt:lpstr>
      <vt:lpstr>How the Course is organised?</vt:lpstr>
      <vt:lpstr>What subjects will you study?</vt:lpstr>
      <vt:lpstr>What will the Timetable be like?</vt:lpstr>
      <vt:lpstr>Term 4</vt:lpstr>
      <vt:lpstr>About the VET Courses</vt:lpstr>
      <vt:lpstr>Cost of TTC VET Courses + CAP</vt:lpstr>
      <vt:lpstr>Enrolment in the CAP Course</vt:lpstr>
      <vt:lpstr>What Certificates do you have at the end of Year 11?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Susanne Thompson</dc:creator>
  <cp:lastModifiedBy>Hanna Kemp</cp:lastModifiedBy>
  <cp:revision>41</cp:revision>
  <cp:lastPrinted>2012-05-28T00:59:29Z</cp:lastPrinted>
  <dcterms:created xsi:type="dcterms:W3CDTF">2012-05-21T00:12:48Z</dcterms:created>
  <dcterms:modified xsi:type="dcterms:W3CDTF">2016-09-22T04:40:34Z</dcterms:modified>
</cp:coreProperties>
</file>